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01"/>
  </p:notesMasterIdLst>
  <p:sldIdLst>
    <p:sldId id="257" r:id="rId3"/>
    <p:sldId id="258" r:id="rId4"/>
    <p:sldId id="351" r:id="rId5"/>
    <p:sldId id="259" r:id="rId6"/>
    <p:sldId id="260" r:id="rId7"/>
    <p:sldId id="261" r:id="rId8"/>
    <p:sldId id="262" r:id="rId9"/>
    <p:sldId id="263" r:id="rId10"/>
    <p:sldId id="352" r:id="rId11"/>
    <p:sldId id="3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5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354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63" r:id="rId100"/>
  </p:sldIdLst>
  <p:sldSz cx="9144000" cy="5143500" type="screen16x9"/>
  <p:notesSz cx="6858000" cy="9144000"/>
  <p:embeddedFontLst>
    <p:embeddedFont>
      <p:font typeface="Open Sans" panose="020B0604020202020204" charset="0"/>
      <p:regular r:id="rId102"/>
      <p:bold r:id="rId103"/>
      <p:italic r:id="rId104"/>
      <p:boldItalic r:id="rId105"/>
    </p:embeddedFont>
    <p:embeddedFont>
      <p:font typeface="Comic Sans MS" panose="030F0702030302020204" pitchFamily="66" charset="0"/>
      <p:regular r:id="rId106"/>
      <p:bold r:id="rId107"/>
      <p:italic r:id="rId108"/>
      <p:boldItalic r:id="rId109"/>
    </p:embeddedFont>
    <p:embeddedFont>
      <p:font typeface="Book Antiqua" panose="02040602050305030304" pitchFamily="18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2" autoAdjust="0"/>
    <p:restoredTop sz="82111" autoAdjust="0"/>
  </p:normalViewPr>
  <p:slideViewPr>
    <p:cSldViewPr snapToGrid="0">
      <p:cViewPr varScale="1">
        <p:scale>
          <a:sx n="99" d="100"/>
          <a:sy n="99" d="100"/>
        </p:scale>
        <p:origin x="137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1.fntdata"/><Relationship Id="rId16" Type="http://schemas.openxmlformats.org/officeDocument/2006/relationships/slide" Target="slides/slide14.xml"/><Relationship Id="rId107" Type="http://schemas.openxmlformats.org/officeDocument/2006/relationships/font" Target="fonts/font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2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9.fntdata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6e131b59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556e131b59_2_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1" name="Google Shape;121;g556e131b59_2_58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6e131b59_6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6e131b59_6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6e131b59_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6e131b59_6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6e131b59_6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6e131b59_6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6e131b59_6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6e131b59_6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6e131b59_6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6e131b59_6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6e131b59_6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56e131b59_6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6e131b59_6_11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56e131b59_6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56e131b59_6_1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56e131b59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6e131b59_6_13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56e131b59_6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e131b59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e131b59_6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56e131b59_6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56e131b59_6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865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6e131b59_2_65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556e131b59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556e131b59_2_6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Physics: Natural phenomena, wave theory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Mechanics: fluid mechanics, articulated body mechanics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Optics: camera and lens models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Biomechanics: human motion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AI: human behaviors, learning of motor tasks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/>
              <a:t>Engineering: Control theory, robotics</a:t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6e131b59_2_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56e131b59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6e131b59_6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6e131b59_6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6e131b59_2_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556e131b5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56e131b59_2_9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556e131b5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6e131b59_2_9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56e131b59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6e131b59_2_10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56e131b59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56e131b59_2_10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56e131b59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6e131b59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6e131b59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476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56e131b59_2_11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56e131b5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6e131b59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" name="Google Shape;297;g556e131b59_2_1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298" name="Google Shape;298;g556e131b59_2_119:notes"/>
          <p:cNvSpPr txBox="1">
            <a:spLocks noGrp="1"/>
          </p:cNvSpPr>
          <p:nvPr>
            <p:ph type="sldNum" idx="12"/>
          </p:nvPr>
        </p:nvSpPr>
        <p:spPr>
          <a:xfrm>
            <a:off x="3885903" y="8687405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31</a:t>
            </a:fld>
            <a:endParaRPr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6e131b59_2_13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56e131b59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6e131b59_2_14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556e131b59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6e131b59_2_14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56e131b59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6e131b59_2_1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556e131b59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6e131b59_2_1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556e131b59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848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6e131b59_2_17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56e131b59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6e131b59_2_1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556e131b59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56e131b59_2_1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56e131b5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56e131b59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56e131b59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6e131b59_2_19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56e131b59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6e131b59_2_20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556e131b59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56e131b59_2_20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556e131b59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56e131b59_2_21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556e131b59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6e131b59_2_22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56e131b59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6e131b59_2_22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556e131b59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6e131b59_2_23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56e131b59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6e131b59_2_25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56e131b5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6e131b59_2_26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56e131b5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56e131b59_2_27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556e131b59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6e131b59_6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6e131b59_6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6e131b59_2_27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56e131b59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56e131b59_2_28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556e131b59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56e131b59_2_29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556e131b59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56e131b59_2_33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56e131b59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56e131b59_2_3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56e131b59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56e131b59_2_34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56e131b59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6e131b59_2_35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556e131b59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6e131b59_2_36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556e131b59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56e131b59_2_39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556e131b59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56e131b59_2_40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556e131b59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6e131b59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6e131b59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6e131b59_2_41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556e131b59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56e131b59_2_42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556e131b59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56e131b59_2_43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56e131b5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6e131b59_2_44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556e131b5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56e131b59_2_45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56e131b59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56e131b59_2_51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556e131b59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56e131b59_2_51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556e131b59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56e131b59_2_53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556e131b59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56e131b59_2_54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556e131b59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56e131b59_2_54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556e131b59_2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6e131b59_6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6e131b59_6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56e131b59_2_55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556e131b59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56e131b59_2_5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556e131b59_2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56e131b59_2_56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556e131b59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56e131b59_2_57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556e131b59_2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56e131b59_2_582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556e131b59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56e131b59_2_60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556e131b59_2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56e131b59_2_61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556e131b59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56e131b59_2_61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556e131b5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56e131b59_2_62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556e131b59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56e131b59_2_63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556e131b59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56e131b59_2_639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556e131b59_2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56e131b59_2_65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556e131b59_2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56e131b59_2_658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556e131b59_2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56e131b59_2_66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556e131b59_2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56e131b59_2_674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556e131b59_2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56e131b59_2_68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556e131b59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56e131b59_2_687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556e131b59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56e131b59_2_93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556e131b59_2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56e131b59_2_94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556e131b59_2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56e131b59_2_95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56e131b59_2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56e131b59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56e131b59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7831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56e131b59_2_96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556e131b59_2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6e131b59_2_973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556e131b59_2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56e131b59_2_986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556e131b59_2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56e131b59_2_100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556e131b59_2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56e131b59_2_1240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556e131b59_2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56e131b59_2_1245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556e131b59_2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6e131b59_2_1251:notes"/>
          <p:cNvSpPr txBox="1">
            <a:spLocks noGrp="1"/>
          </p:cNvSpPr>
          <p:nvPr>
            <p:ph type="body" idx="1"/>
          </p:nvPr>
        </p:nvSpPr>
        <p:spPr>
          <a:xfrm>
            <a:off x="913805" y="4343703"/>
            <a:ext cx="5030400" cy="41139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g556e131b59_2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56e131b59_6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56e131b59_6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56e131b59_6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56e131b59_6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30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1543050"/>
            <a:ext cx="77724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clipArt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4635500" y="3143250"/>
            <a:ext cx="4236900" cy="1771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Media Clip" type="txAndMedia">
  <p:cSld name="TEXT_AND_MEDIA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>
            <a:spLocks noGrp="1"/>
          </p:cNvSpPr>
          <p:nvPr>
            <p:ph type="media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35500" y="1257300"/>
            <a:ext cx="4236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  <a:defRPr sz="2000"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5pPr>
            <a:lvl6pPr marL="2743200" lvl="5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6pPr>
            <a:lvl7pPr marL="3200400" lvl="6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7pPr>
            <a:lvl8pPr marL="3657600" lvl="7" indent="-3302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/>
            </a:lvl8pPr>
            <a:lvl9pPr marL="4114800" lvl="8" indent="-3302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–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marL="1828800" lvl="3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5pPr>
            <a:lvl6pPr marL="2743200" lvl="5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7pPr>
            <a:lvl8pPr marL="3657600" lvl="7" indent="-355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–"/>
              <a:defRPr sz="20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200"/>
              <a:buFont typeface="Arial"/>
              <a:buNone/>
              <a:defRPr sz="32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000"/>
              <a:buFont typeface="Book Antiqua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 rot="5400000">
            <a:off x="2731238" y="-1226400"/>
            <a:ext cx="3657600" cy="8625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 rot="5400000">
            <a:off x="5451488" y="1493850"/>
            <a:ext cx="46863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 rot="5400000">
            <a:off x="1062763" y="-586650"/>
            <a:ext cx="4686300" cy="63168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2F"/>
            </a:gs>
            <a:gs pos="100000">
              <a:srgbClr val="000066"/>
            </a:gs>
          </a:gsLst>
          <a:lin ang="540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>
            <a:lvl1pPr marR="0" lvl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425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Char char="•"/>
              <a:defRPr sz="3100" b="1" i="1" u="none" strike="noStrike" cap="none">
                <a:solidFill>
                  <a:srgbClr val="FEBF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sz="26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6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Clr>
                <a:srgbClr val="60C900"/>
              </a:buClr>
              <a:buSzPts val="2200"/>
              <a:buFont typeface="Book Antiqua"/>
              <a:buChar char="–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9525" y="1125141"/>
            <a:ext cx="9153520" cy="84534"/>
          </a:xfrm>
          <a:custGeom>
            <a:avLst/>
            <a:gdLst/>
            <a:ahLst/>
            <a:cxnLst/>
            <a:rect l="l" t="t" r="r" b="b"/>
            <a:pathLst>
              <a:path w="6344" h="1" extrusionOk="0">
                <a:moveTo>
                  <a:pt x="0" y="0"/>
                </a:moveTo>
                <a:lnTo>
                  <a:pt x="6344" y="0"/>
                </a:lnTo>
              </a:path>
            </a:pathLst>
          </a:custGeom>
          <a:noFill/>
          <a:ln w="25400" cap="flat" cmpd="sng">
            <a:solidFill>
              <a:srgbClr val="EF9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aw@cs.ucla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mailto:guoyunqi@gmail.com" TargetMode="External"/><Relationship Id="rId4" Type="http://schemas.openxmlformats.org/officeDocument/2006/relationships/hyperlink" Target="mailto:jcmitchell@ucla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../../../../movies/other/industry/monsters.inc-tlr1_480.mo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hyperlink" Target="http://../../../../movies/other/industry/ice_age-tlr3_m480.mov" TargetMode="Externa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osu.edu/carlson/history/timelin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best-selling_video_gam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hyperlink" Target="http://www.diamondschmitt.com/gallery/sketchbooks/DigitalSketchbookCover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9.png"/><Relationship Id="rId5" Type="http://schemas.openxmlformats.org/officeDocument/2006/relationships/image" Target="../media/image98.jpg"/><Relationship Id="rId10" Type="http://schemas.openxmlformats.org/officeDocument/2006/relationships/image" Target="../media/image103.png"/><Relationship Id="rId4" Type="http://schemas.openxmlformats.org/officeDocument/2006/relationships/image" Target="../media/image97.jpg"/><Relationship Id="rId9" Type="http://schemas.openxmlformats.org/officeDocument/2006/relationships/image" Target="../media/image10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7" Type="http://schemas.openxmlformats.org/officeDocument/2006/relationships/image" Target="../media/image12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../../../../movies/other/smoke_around_sphere.m1v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iJBdlUg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ctrTitle"/>
          </p:nvPr>
        </p:nvSpPr>
        <p:spPr>
          <a:xfrm>
            <a:off x="685800" y="1543050"/>
            <a:ext cx="77724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CS 174A – </a:t>
            </a:r>
            <a:r>
              <a:rPr lang="en" sz="3300" dirty="0" smtClean="0"/>
              <a:t>Fall </a:t>
            </a:r>
            <a:r>
              <a:rPr lang="en" sz="3300" dirty="0"/>
              <a:t>2019</a:t>
            </a:r>
            <a:br>
              <a:rPr lang="en" sz="3300" dirty="0"/>
            </a:br>
            <a:r>
              <a:rPr lang="en" sz="3300" dirty="0"/>
              <a:t>Introduction to Computer Graphics</a:t>
            </a:r>
            <a:endParaRPr dirty="0"/>
          </a:p>
        </p:txBody>
      </p:sp>
      <p:sp>
        <p:nvSpPr>
          <p:cNvPr id="124" name="Google Shape;124;p30"/>
          <p:cNvSpPr txBox="1">
            <a:spLocks noGrp="1"/>
          </p:cNvSpPr>
          <p:nvPr>
            <p:ph type="subTitle" idx="1"/>
          </p:nvPr>
        </p:nvSpPr>
        <p:spPr>
          <a:xfrm>
            <a:off x="555477" y="2914650"/>
            <a:ext cx="8084400" cy="1314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sz="3200" dirty="0" smtClean="0"/>
              <a:t>Dr. Asish Law</a:t>
            </a:r>
            <a:endParaRPr sz="3200" dirty="0"/>
          </a:p>
          <a:p>
            <a:pPr marL="0" lvl="0" indent="0" algn="ctr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000"/>
              <a:buFont typeface="Arial"/>
              <a:buNone/>
            </a:pPr>
            <a:r>
              <a:rPr lang="en" sz="2800" dirty="0" smtClean="0"/>
              <a:t>TAs: Jonathan Mitchell, Yunqi Guo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</a:t>
            </a:r>
            <a:r>
              <a:rPr lang="en" dirty="0" smtClean="0"/>
              <a:t>Administration (contd.)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800" dirty="0"/>
              <a:t>Curving final grades up or down is not ruled out, if needed to move the distribution so that grades are not too uniform or too </a:t>
            </a:r>
            <a:r>
              <a:rPr lang="en-US" sz="2800" dirty="0" smtClean="0"/>
              <a:t>low</a:t>
            </a:r>
          </a:p>
          <a:p>
            <a:r>
              <a:rPr lang="en-US" sz="2800" dirty="0" smtClean="0"/>
              <a:t>Besides </a:t>
            </a:r>
            <a:r>
              <a:rPr lang="en-US" sz="2800" dirty="0"/>
              <a:t>that, final grades will be awarded as follows:</a:t>
            </a:r>
          </a:p>
          <a:p>
            <a:pPr marL="114300" indent="0">
              <a:buNone/>
            </a:pPr>
            <a:r>
              <a:rPr lang="en-US" sz="2400" dirty="0" smtClean="0"/>
              <a:t>D-</a:t>
            </a:r>
            <a:r>
              <a:rPr lang="en-US" sz="2400" dirty="0"/>
              <a:t>: 500+, D: 550+, D+: 600+, C-: 650+, C: 700+, C+: 750+, B-: 800+, B: 850+, B+: 900+, A-: 950+, A: 1000+, A+: 1100+</a:t>
            </a:r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None/>
            </a:pPr>
            <a:endParaRPr dirty="0">
              <a:solidFill>
                <a:srgbClr val="FEBF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Assignments</a:t>
            </a:r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JavaScript, HTML/CSS, Git are used in this class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If you don’t know these, you will by the end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 smtClean="0"/>
              <a:t>You’ll </a:t>
            </a:r>
            <a:r>
              <a:rPr lang="en" sz="2800" dirty="0"/>
              <a:t>even see </a:t>
            </a:r>
            <a:r>
              <a:rPr lang="en" sz="2800" dirty="0" smtClean="0"/>
              <a:t>TAs </a:t>
            </a:r>
            <a:r>
              <a:rPr lang="en" sz="2800" dirty="0"/>
              <a:t>use them on the </a:t>
            </a:r>
            <a:r>
              <a:rPr lang="en" sz="2800" dirty="0" smtClean="0"/>
              <a:t>screen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Learn to use debuggers (we will not debug for you)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Assignments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8083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Production software off limits - let’s make our own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Libraries - only our small helper code is permitted for most assignments</a:t>
            </a:r>
            <a:endParaRPr sz="2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sz="2800" dirty="0"/>
              <a:t>For team project, outside code won't count towards grade or </a:t>
            </a:r>
            <a:r>
              <a:rPr lang="en" sz="2800" dirty="0" smtClean="0"/>
              <a:t>impressiveness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</a:t>
            </a:r>
            <a:r>
              <a:rPr lang="en" dirty="0" smtClean="0"/>
              <a:t>Project (600 points)</a:t>
            </a:r>
            <a:endParaRPr dirty="0"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Team sizes 3-4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Expectations scale with </a:t>
            </a:r>
            <a:r>
              <a:rPr lang="en" dirty="0" smtClean="0"/>
              <a:t>size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 smtClean="0"/>
              <a:t>Instructor grading: 200 pts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 smtClean="0"/>
              <a:t>TA grading: 200 pts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 smtClean="0"/>
              <a:t>Team grading: 100 pts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Class </a:t>
            </a:r>
            <a:r>
              <a:rPr lang="en" dirty="0" smtClean="0"/>
              <a:t>grading: 100 pts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</a:t>
            </a:r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You get to make something!</a:t>
            </a:r>
            <a:endParaRPr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Show it to your mom</a:t>
            </a:r>
            <a:endParaRPr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Be proud of it</a:t>
            </a:r>
            <a:endParaRPr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Put it on your resume</a:t>
            </a:r>
            <a:endParaRPr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But it was a team effort?</a:t>
            </a:r>
            <a:endParaRPr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So far that’s been the effective part</a:t>
            </a:r>
            <a:r>
              <a:rPr lang="en" dirty="0" smtClean="0">
                <a:solidFill>
                  <a:srgbClr val="FEBF02"/>
                </a:solidFill>
              </a:rPr>
              <a:t>!</a:t>
            </a:r>
          </a:p>
          <a:p>
            <a:pPr>
              <a:spcBef>
                <a:spcPts val="0"/>
              </a:spcBef>
            </a:pPr>
            <a:r>
              <a:rPr lang="en" dirty="0"/>
              <a:t>L</a:t>
            </a:r>
            <a:r>
              <a:rPr lang="en" dirty="0" smtClean="0"/>
              <a:t>ink to examples from earlier quarters</a:t>
            </a:r>
            <a:endParaRPr dirty="0">
              <a:solidFill>
                <a:srgbClr val="FEBF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Project </a:t>
            </a:r>
            <a:r>
              <a:rPr lang="en" dirty="0" smtClean="0"/>
              <a:t>Examples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Done by one person</a:t>
            </a:r>
            <a:endParaRPr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Done using only:</a:t>
            </a:r>
            <a:endParaRPr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Plain JavaScript</a:t>
            </a:r>
            <a:endParaRPr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Low level math</a:t>
            </a:r>
            <a:endParaRPr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Pixel operations</a:t>
            </a:r>
            <a:endParaRPr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Some 2D image files</a:t>
            </a:r>
            <a:endParaRPr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>
                <a:solidFill>
                  <a:srgbClr val="FEBF02"/>
                </a:solidFill>
              </a:rPr>
              <a:t>An understanding of 3D techniques</a:t>
            </a:r>
            <a:endParaRPr>
              <a:solidFill>
                <a:srgbClr val="FEBF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Sections</a:t>
            </a:r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dirty="0" smtClean="0"/>
              <a:t>Primarily to discuss JavaScript, Github, project, etc.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dirty="0" smtClean="0"/>
              <a:t>Occasionally </a:t>
            </a:r>
            <a:r>
              <a:rPr lang="en" dirty="0"/>
              <a:t>for more detail </a:t>
            </a:r>
            <a:r>
              <a:rPr lang="en" dirty="0" smtClean="0"/>
              <a:t>(linear </a:t>
            </a:r>
            <a:r>
              <a:rPr lang="en" dirty="0"/>
              <a:t>algebra)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Deeper dives into specific topics from class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Q&amp;A, homework </a:t>
            </a:r>
            <a:r>
              <a:rPr lang="en" dirty="0" smtClean="0"/>
              <a:t>help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Mathematics of Computer Graphics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60405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Linear (vector/matrix) algebra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Coordinate systems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Geometry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Points, lines, planes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Affine transformations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Projection transformations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More geometry</a:t>
            </a:r>
            <a:endParaRPr sz="2400"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dirty="0"/>
              <a:t>Curves, surfaces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282600" y="325425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Comments </a:t>
            </a:r>
            <a:br>
              <a:rPr lang="en"/>
            </a:br>
            <a:r>
              <a:rPr lang="en"/>
              <a:t>From Prior 174A Course Offerings</a:t>
            </a:r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body" idx="1"/>
          </p:nvPr>
        </p:nvSpPr>
        <p:spPr>
          <a:xfrm>
            <a:off x="282600" y="1257300"/>
            <a:ext cx="81384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/>
              <a:t>Lots of math!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/>
              <a:t>A lot of material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 smtClean="0"/>
              <a:t>Fast </a:t>
            </a:r>
            <a:r>
              <a:rPr lang="en" sz="2000" dirty="0"/>
              <a:t>pace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/>
              <a:t>A lot of programming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 sz="2000" dirty="0"/>
              <a:t>Challenging final exam</a:t>
            </a:r>
            <a:endParaRPr dirty="0"/>
          </a:p>
        </p:txBody>
      </p:sp>
      <p:pic>
        <p:nvPicPr>
          <p:cNvPr id="214" name="Google Shape;214;p44" descr="monstersIncco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21113" y="1257300"/>
            <a:ext cx="5113200" cy="2075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756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Come to class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Manage your course load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" dirty="0"/>
              <a:t>Do individual work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" dirty="0"/>
              <a:t>Start assignments early</a:t>
            </a:r>
            <a:endParaRPr dirty="0"/>
          </a:p>
          <a:p>
            <a:pPr marL="457200" lvl="1" indent="-355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" dirty="0"/>
              <a:t>Get help early (on </a:t>
            </a:r>
            <a:r>
              <a:rPr lang="en" dirty="0" smtClean="0"/>
              <a:t>Piazza and in TA sessions)</a:t>
            </a:r>
            <a:endParaRPr dirty="0"/>
          </a:p>
        </p:txBody>
      </p:sp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Remember: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Instructor &amp; TAs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None/>
            </a:pPr>
            <a:r>
              <a:rPr lang="en-US" dirty="0" smtClean="0">
                <a:solidFill>
                  <a:srgbClr val="FEBF02"/>
                </a:solidFill>
              </a:rPr>
              <a:t> </a:t>
            </a:r>
            <a:endParaRPr dirty="0">
              <a:solidFill>
                <a:srgbClr val="FEBF0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72433"/>
              </p:ext>
            </p:extLst>
          </p:nvPr>
        </p:nvGraphicFramePr>
        <p:xfrm>
          <a:off x="413977" y="1767269"/>
          <a:ext cx="8271545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270">
                  <a:extLst>
                    <a:ext uri="{9D8B030D-6E8A-4147-A177-3AD203B41FA5}">
                      <a16:colId xmlns:a16="http://schemas.microsoft.com/office/drawing/2014/main" val="3538565810"/>
                    </a:ext>
                  </a:extLst>
                </a:gridCol>
                <a:gridCol w="2271798">
                  <a:extLst>
                    <a:ext uri="{9D8B030D-6E8A-4147-A177-3AD203B41FA5}">
                      <a16:colId xmlns:a16="http://schemas.microsoft.com/office/drawing/2014/main" val="1948516782"/>
                    </a:ext>
                  </a:extLst>
                </a:gridCol>
                <a:gridCol w="2134114">
                  <a:extLst>
                    <a:ext uri="{9D8B030D-6E8A-4147-A177-3AD203B41FA5}">
                      <a16:colId xmlns:a16="http://schemas.microsoft.com/office/drawing/2014/main" val="1211209441"/>
                    </a:ext>
                  </a:extLst>
                </a:gridCol>
                <a:gridCol w="2127363">
                  <a:extLst>
                    <a:ext uri="{9D8B030D-6E8A-4147-A177-3AD203B41FA5}">
                      <a16:colId xmlns:a16="http://schemas.microsoft.com/office/drawing/2014/main" val="1698124948"/>
                    </a:ext>
                  </a:extLst>
                </a:gridCol>
              </a:tblGrid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Asish Law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Jonathan Mitchell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Yunqi Guo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317855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Role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Instructor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989117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Email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>
                          <a:effectLst/>
                          <a:hlinkClick r:id="rId3"/>
                        </a:rPr>
                        <a:t>alaw@cs.ucla.edu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  <a:hlinkClick r:id="rId4"/>
                        </a:rPr>
                        <a:t>jcmitchell@ucla.edu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>
                          <a:effectLst/>
                          <a:hlinkClick r:id="rId5"/>
                        </a:rPr>
                        <a:t>guoyunqi@gmail.com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129338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626.379.3377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None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5175948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 Location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Kinsey Pavilion 1220B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Royce 362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Dodd 161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7780526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Class Hours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 4:00 - 5:50 PM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 10:00 - 11:50 AM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 Noon - 1:50 PM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1438093"/>
                  </a:ext>
                </a:extLst>
              </a:tr>
              <a:tr h="2467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Office Location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BH </a:t>
                      </a:r>
                      <a:r>
                        <a:rPr lang="en-US" sz="1600" dirty="0" smtClean="0">
                          <a:effectLst/>
                        </a:rPr>
                        <a:t>3531A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BH 9432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E-VI 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5005151"/>
                  </a:ext>
                </a:extLst>
              </a:tr>
              <a:tr h="2207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Office Hours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 3:30 - 4:00 </a:t>
                      </a:r>
                      <a:r>
                        <a:rPr lang="en-US" sz="1600" dirty="0" smtClean="0">
                          <a:effectLst/>
                        </a:rPr>
                        <a:t>PM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TR 6:00 - 6:30 PM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 10 AM - Noon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 9 - 11 AM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64235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</a:t>
            </a:r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If you: 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Do the Assignments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Take the Exams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Complete the Term Project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…you should be able to do just fine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Extra stuff is for those of you who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Want to challenge yourself (or show off)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Have some extra fun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Something cool to show during interviews…</a:t>
            </a:r>
            <a:endParaRPr sz="2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Detailed Class Schedule</a:t>
            </a:r>
            <a:endParaRPr dirty="0"/>
          </a:p>
        </p:txBody>
      </p:sp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95250" lvl="0" indent="0" algn="l" rtl="0"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 sz="21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73631"/>
              </p:ext>
            </p:extLst>
          </p:nvPr>
        </p:nvGraphicFramePr>
        <p:xfrm>
          <a:off x="293851" y="1420969"/>
          <a:ext cx="8578799" cy="29234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4851">
                  <a:extLst>
                    <a:ext uri="{9D8B030D-6E8A-4147-A177-3AD203B41FA5}">
                      <a16:colId xmlns:a16="http://schemas.microsoft.com/office/drawing/2014/main" val="3269329527"/>
                    </a:ext>
                  </a:extLst>
                </a:gridCol>
                <a:gridCol w="1066168">
                  <a:extLst>
                    <a:ext uri="{9D8B030D-6E8A-4147-A177-3AD203B41FA5}">
                      <a16:colId xmlns:a16="http://schemas.microsoft.com/office/drawing/2014/main" val="2151513295"/>
                    </a:ext>
                  </a:extLst>
                </a:gridCol>
                <a:gridCol w="3958839">
                  <a:extLst>
                    <a:ext uri="{9D8B030D-6E8A-4147-A177-3AD203B41FA5}">
                      <a16:colId xmlns:a16="http://schemas.microsoft.com/office/drawing/2014/main" val="1949575739"/>
                    </a:ext>
                  </a:extLst>
                </a:gridCol>
                <a:gridCol w="2458941">
                  <a:extLst>
                    <a:ext uri="{9D8B030D-6E8A-4147-A177-3AD203B41FA5}">
                      <a16:colId xmlns:a16="http://schemas.microsoft.com/office/drawing/2014/main" val="962494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Week #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Topics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Projects (due on Sundays)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9421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Week 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09/26/19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Class / project overview, state of graphics field, graphics history, graphics program anatomy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440322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Week 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10/01/19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Linear Algebra Review, Vector math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525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10/03/19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Vertex Arrays, Indexing, Polygons, Interpolation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A1: </a:t>
                      </a:r>
                      <a:r>
                        <a:rPr lang="en-US" sz="1400" dirty="0">
                          <a:effectLst/>
                        </a:rPr>
                        <a:t>Set up and use Chrome Developer Tools (due 10/6)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8818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Week 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10/08/19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Flat vs Smooth Shading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2383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10/10/19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Matrix transformations, Hierarchies, Viewing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541295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Week 4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10/15/19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Matrix transformation order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29164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10/17/19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Projections, View Volumes, Smooth Motion in Scenes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Shaders, Interpolation, Lighting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A2: </a:t>
                      </a:r>
                      <a:r>
                        <a:rPr lang="en-US" sz="1400" dirty="0">
                          <a:effectLst/>
                        </a:rPr>
                        <a:t>Tilting Boxes (due 10/20)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2058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6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 descr="monstersInc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688" y="2172891"/>
            <a:ext cx="2263378" cy="122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7" descr="monstersInc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4625" y="3396853"/>
            <a:ext cx="2263378" cy="135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Graphics</a:t>
            </a:r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1"/>
          </p:nvPr>
        </p:nvSpPr>
        <p:spPr>
          <a:xfrm>
            <a:off x="182563" y="1209675"/>
            <a:ext cx="87645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300"/>
              <a:buFont typeface="Arial"/>
              <a:buNone/>
            </a:pPr>
            <a:r>
              <a:rPr lang="en" sz="2300"/>
              <a:t>The Art and Science of creating imagery by computer</a:t>
            </a:r>
            <a:endParaRPr/>
          </a:p>
        </p:txBody>
      </p:sp>
      <p:sp>
        <p:nvSpPr>
          <p:cNvPr id="236" name="Google Shape;236;p47"/>
          <p:cNvSpPr/>
          <p:nvPr/>
        </p:nvSpPr>
        <p:spPr>
          <a:xfrm>
            <a:off x="1766888" y="1764506"/>
            <a:ext cx="4865700" cy="3348000"/>
          </a:xfrm>
          <a:prstGeom prst="ellipse">
            <a:avLst/>
          </a:prstGeom>
          <a:noFill/>
          <a:ln w="28575" cap="sq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968375" y="2443163"/>
            <a:ext cx="16797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Mathematics</a:t>
            </a:r>
            <a:endParaRPr/>
          </a:p>
        </p:txBody>
      </p:sp>
      <p:sp>
        <p:nvSpPr>
          <p:cNvPr id="238" name="Google Shape;238;p47"/>
          <p:cNvSpPr txBox="1"/>
          <p:nvPr/>
        </p:nvSpPr>
        <p:spPr>
          <a:xfrm>
            <a:off x="773113" y="4061222"/>
            <a:ext cx="19098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Biomechanics</a:t>
            </a:r>
            <a:endParaRPr/>
          </a:p>
        </p:txBody>
      </p:sp>
      <p:sp>
        <p:nvSpPr>
          <p:cNvPr id="239" name="Google Shape;239;p47"/>
          <p:cNvSpPr txBox="1"/>
          <p:nvPr/>
        </p:nvSpPr>
        <p:spPr>
          <a:xfrm>
            <a:off x="5965825" y="3130153"/>
            <a:ext cx="15636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/>
          </a:p>
        </p:txBody>
      </p:sp>
      <p:sp>
        <p:nvSpPr>
          <p:cNvPr id="240" name="Google Shape;240;p47"/>
          <p:cNvSpPr txBox="1"/>
          <p:nvPr/>
        </p:nvSpPr>
        <p:spPr>
          <a:xfrm>
            <a:off x="1050925" y="3431381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Optics</a:t>
            </a:r>
            <a:endParaRPr/>
          </a:p>
        </p:txBody>
      </p:sp>
      <p:sp>
        <p:nvSpPr>
          <p:cNvPr id="241" name="Google Shape;241;p47"/>
          <p:cNvSpPr txBox="1"/>
          <p:nvPr/>
        </p:nvSpPr>
        <p:spPr>
          <a:xfrm>
            <a:off x="3679825" y="1772841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</a:t>
            </a:r>
            <a:endParaRPr/>
          </a:p>
        </p:txBody>
      </p:sp>
      <p:sp>
        <p:nvSpPr>
          <p:cNvPr id="242" name="Google Shape;242;p47"/>
          <p:cNvSpPr txBox="1"/>
          <p:nvPr/>
        </p:nvSpPr>
        <p:spPr>
          <a:xfrm>
            <a:off x="5916613" y="2500313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Physics</a:t>
            </a:r>
            <a:endParaRPr/>
          </a:p>
        </p:txBody>
      </p:sp>
      <p:sp>
        <p:nvSpPr>
          <p:cNvPr id="243" name="Google Shape;243;p47"/>
          <p:cNvSpPr txBox="1"/>
          <p:nvPr/>
        </p:nvSpPr>
        <p:spPr>
          <a:xfrm>
            <a:off x="5921375" y="3830241"/>
            <a:ext cx="1563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/>
          </a:p>
        </p:txBody>
      </p:sp>
      <p:sp>
        <p:nvSpPr>
          <p:cNvPr id="244" name="Google Shape;244;p47"/>
          <p:cNvSpPr txBox="1"/>
          <p:nvPr/>
        </p:nvSpPr>
        <p:spPr>
          <a:xfrm>
            <a:off x="1087438" y="2992041"/>
            <a:ext cx="1413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CG</a:t>
            </a:r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Entertainment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Films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Computer </a:t>
            </a:r>
            <a:r>
              <a:rPr lang="en" sz="2200" dirty="0" smtClean="0"/>
              <a:t>games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Virtual reality</a:t>
            </a:r>
            <a:endParaRPr dirty="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Scientific 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Medical visualization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Flight simulation</a:t>
            </a:r>
            <a:endParaRPr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Architecture</a:t>
            </a:r>
            <a:endParaRPr dirty="0"/>
          </a:p>
          <a:p>
            <a: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" sz="2700" dirty="0"/>
              <a:t>Education,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575" y="1310775"/>
            <a:ext cx="3662426" cy="383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0775"/>
            <a:ext cx="5422013" cy="38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Motivation/local </a:t>
            </a:r>
            <a:r>
              <a:rPr lang="en" sz="3000" dirty="0" smtClean="0"/>
              <a:t>history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2000 B.C. </a:t>
            </a:r>
            <a:endParaRPr sz="220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/>
              <a:t>orthographic projection</a:t>
            </a:r>
            <a:endParaRPr sz="2200"/>
          </a:p>
          <a:p>
            <a:pPr marL="45720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1400s </a:t>
            </a:r>
            <a:endParaRPr sz="220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/>
              <a:t>Perspective: Italian Renaissance</a:t>
            </a:r>
            <a:endParaRPr sz="2200"/>
          </a:p>
          <a:p>
            <a:pPr marL="45720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1600s </a:t>
            </a:r>
            <a:endParaRPr sz="2200"/>
          </a:p>
          <a:p>
            <a:pPr marL="857250" lvl="2" indent="-260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/>
              <a:t>coordinate systems: Descartes</a:t>
            </a:r>
            <a:endParaRPr sz="2200"/>
          </a:p>
          <a:p>
            <a:pPr marL="857250" lvl="2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/>
              <a:t>optics: Huygens</a:t>
            </a:r>
            <a:endParaRPr sz="2200"/>
          </a:p>
          <a:p>
            <a:pPr marL="857250" lvl="2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" sz="2200"/>
              <a:t>optics, calculus, physics: Newton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1897 oscilloscope: Braun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1950-1970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computers with vector displays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1966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first true raster display 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1993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1200x1200, 500k triangles/sec, 36-bit color, stereo, 		texture mapping… all at 60Hz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1995 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feature-length CG films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Today…still rapidly evolving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Genesis of Computer Graphics and Interactive Techniques</a:t>
            </a:r>
            <a:endParaRPr/>
          </a:p>
        </p:txBody>
      </p:sp>
      <p:sp>
        <p:nvSpPr>
          <p:cNvPr id="275" name="Google Shape;275;p5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756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 A PhD project at MIT in the early 1960s</a:t>
            </a:r>
            <a:endParaRPr sz="2200"/>
          </a:p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 Ivan E. Sutherland, 1963</a:t>
            </a:r>
            <a:endParaRPr sz="2200"/>
          </a:p>
          <a:p>
            <a:pPr marL="914400" lvl="1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“Sketchpad, a man-machine graphical communication system”</a:t>
            </a:r>
            <a:endParaRPr sz="2200"/>
          </a:p>
        </p:txBody>
      </p:sp>
      <p:pic>
        <p:nvPicPr>
          <p:cNvPr id="276" name="Google Shape;2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5838" y="2647950"/>
            <a:ext cx="3196827" cy="2422923"/>
          </a:xfrm>
          <a:prstGeom prst="rect">
            <a:avLst/>
          </a:prstGeom>
          <a:noFill/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Trivia</a:t>
            </a:r>
            <a:endParaRPr dirty="0"/>
          </a:p>
        </p:txBody>
      </p:sp>
      <p:sp>
        <p:nvSpPr>
          <p:cNvPr id="282" name="Google Shape;282;p5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33400" lvl="1" indent="-419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u="sng" dirty="0">
                <a:solidFill>
                  <a:schemeClr val="hlink"/>
                </a:solidFill>
                <a:hlinkClick r:id="rId3"/>
              </a:rPr>
              <a:t>https://design.osu.edu/carlson/history/timeline.html</a:t>
            </a:r>
            <a:endParaRPr sz="2200" dirty="0"/>
          </a:p>
          <a:p>
            <a:pPr marL="533400" lvl="1" indent="-4191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When was the term “Computer Graphics” first stated?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William Fetter of Boeing coins the term "computer graphics" for his human factors cockpit drawings </a:t>
            </a:r>
            <a:r>
              <a:rPr lang="en" sz="2200" dirty="0" smtClean="0"/>
              <a:t>1960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dirty="0"/>
              <a:t>When was the Graphical User Interface developed?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GUI developed by Xerox (Alan Kay) 1969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" sz="2200" dirty="0"/>
              <a:t>When was Tron released?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 Disney contracts Abel, III, MAGI and DE to create computer graphics for the movie Tron released in </a:t>
            </a:r>
            <a:r>
              <a:rPr lang="en" sz="2200" dirty="0" smtClean="0"/>
              <a:t>1981</a:t>
            </a:r>
            <a:endParaRPr dirty="0"/>
          </a:p>
          <a:p>
            <a:pPr marL="533400" lvl="1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Trivia</a:t>
            </a:r>
            <a:endParaRPr dirty="0"/>
          </a:p>
        </p:txBody>
      </p:sp>
      <p:sp>
        <p:nvSpPr>
          <p:cNvPr id="288" name="Google Shape;288;p5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71500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Which is the first </a:t>
            </a:r>
            <a:r>
              <a:rPr lang="en" sz="2200" b="1" dirty="0"/>
              <a:t>animated</a:t>
            </a:r>
            <a:r>
              <a:rPr lang="en" sz="2200" dirty="0"/>
              <a:t> movie to employ CG?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“The Great Mouse Detective” (1986) was the first animated film to be aided by </a:t>
            </a:r>
            <a:r>
              <a:rPr lang="en" sz="2200" dirty="0" smtClean="0"/>
              <a:t>CG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When was the game “Doom” released?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1993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4"/>
            </a:pPr>
            <a:r>
              <a:rPr lang="en" sz="2200" dirty="0"/>
              <a:t>Which is the best selling game of all time?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u="sng" dirty="0">
                <a:solidFill>
                  <a:schemeClr val="hlink"/>
                </a:solidFill>
                <a:hlinkClick r:id="rId3"/>
              </a:rPr>
              <a:t> http://en.wikipedia.org/wiki/List_of_best-selling_video_games </a:t>
            </a:r>
            <a:r>
              <a:rPr lang="en" sz="2200" dirty="0"/>
              <a:t>Tetris 			(170M copies)			           Minecraft 		(154M copies)			    Grand Theft Auto V 	(100M copies) 		                     Wii Sports 		(83M copies)				               …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"/>
              <a:buNone/>
            </a:pP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Contact Protocol</a:t>
            </a: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We expect you to use the course forum (Piazza)</a:t>
            </a:r>
            <a:endParaRPr sz="2600" i="0" dirty="0">
              <a:solidFill>
                <a:srgbClr val="FEBF0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Good for questions and answers</a:t>
            </a:r>
            <a:endParaRPr sz="2600" i="0" dirty="0">
              <a:solidFill>
                <a:srgbClr val="FEBF02"/>
              </a:solidFill>
            </a:endParaRPr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dirty="0">
                <a:solidFill>
                  <a:srgbClr val="FEBF02"/>
                </a:solidFill>
              </a:rPr>
              <a:t>Dissemination of </a:t>
            </a:r>
            <a:r>
              <a:rPr lang="en" dirty="0" smtClean="0">
                <a:solidFill>
                  <a:srgbClr val="FEBF02"/>
                </a:solidFill>
              </a:rPr>
              <a:t>information</a:t>
            </a:r>
            <a:r>
              <a:rPr lang="en" dirty="0">
                <a:solidFill>
                  <a:srgbClr val="FEBF02"/>
                </a:solidFill>
              </a:rPr>
              <a:t>, </a:t>
            </a:r>
            <a:r>
              <a:rPr lang="en" dirty="0" smtClean="0">
                <a:solidFill>
                  <a:srgbClr val="FEBF02"/>
                </a:solidFill>
              </a:rPr>
              <a:t>assignments</a:t>
            </a:r>
            <a:r>
              <a:rPr lang="en" dirty="0">
                <a:solidFill>
                  <a:srgbClr val="FEBF02"/>
                </a:solidFill>
              </a:rPr>
              <a:t>, etc</a:t>
            </a:r>
            <a:r>
              <a:rPr lang="en" dirty="0" smtClean="0">
                <a:solidFill>
                  <a:srgbClr val="FEBF02"/>
                </a:solidFill>
              </a:rPr>
              <a:t>.</a:t>
            </a:r>
            <a:endParaRPr dirty="0">
              <a:solidFill>
                <a:srgbClr val="FEBF02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sz="2600" i="0" dirty="0">
                <a:solidFill>
                  <a:srgbClr val="FEBF02"/>
                </a:solidFill>
              </a:rPr>
              <a:t>Try to keep email for class related personal </a:t>
            </a:r>
            <a:r>
              <a:rPr lang="en" sz="2600" i="0" dirty="0" smtClean="0">
                <a:solidFill>
                  <a:srgbClr val="FEBF02"/>
                </a:solidFill>
              </a:rPr>
              <a:t>matters</a:t>
            </a:r>
            <a:endParaRPr sz="2600" i="0" dirty="0">
              <a:solidFill>
                <a:srgbClr val="FEBF02"/>
              </a:solidFill>
            </a:endParaRPr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600"/>
              <a:buChar char="•"/>
            </a:pPr>
            <a:r>
              <a:rPr lang="en" dirty="0">
                <a:solidFill>
                  <a:srgbClr val="FEBF02"/>
                </a:solidFill>
              </a:rPr>
              <a:t>If you ask about assignments, etc. we will likely redirect you to </a:t>
            </a:r>
            <a:r>
              <a:rPr lang="en" dirty="0" smtClean="0">
                <a:solidFill>
                  <a:srgbClr val="FEBF02"/>
                </a:solidFill>
              </a:rPr>
              <a:t>forum</a:t>
            </a:r>
            <a:endParaRPr dirty="0">
              <a:solidFill>
                <a:srgbClr val="FEBF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Trivia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4885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571500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 startAt="7"/>
            </a:pPr>
            <a:r>
              <a:rPr lang="en" sz="2200" dirty="0"/>
              <a:t>Which is the newest CG animated movie?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 smtClean="0"/>
              <a:t>Abominable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7"/>
            </a:pPr>
            <a:r>
              <a:rPr lang="en" sz="2200" dirty="0"/>
              <a:t>Which is bigger in terms of gross revenue, the game industry or the (Hollywood) movie industry?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" sz="2200" dirty="0"/>
              <a:t>The game industry</a:t>
            </a:r>
            <a:endParaRPr dirty="0"/>
          </a:p>
          <a:p>
            <a:pPr marL="57150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 startAt="7"/>
            </a:pPr>
            <a:r>
              <a:rPr lang="en" sz="2200" dirty="0"/>
              <a:t>Which is your favorite animated movie?</a:t>
            </a:r>
            <a:endParaRPr dirty="0"/>
          </a:p>
          <a:p>
            <a:pPr marL="99060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lang="en-US" sz="2200" dirty="0" smtClean="0"/>
              <a:t>Tangled, Moana, Frozen, </a:t>
            </a:r>
            <a:r>
              <a:rPr lang="en-US" sz="2200" dirty="0" err="1" smtClean="0"/>
              <a:t>Incredibles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Computer Game?</a:t>
            </a:r>
            <a:endParaRPr/>
          </a:p>
        </p:txBody>
      </p:sp>
      <p:grpSp>
        <p:nvGrpSpPr>
          <p:cNvPr id="301" name="Google Shape;301;p56"/>
          <p:cNvGrpSpPr/>
          <p:nvPr/>
        </p:nvGrpSpPr>
        <p:grpSpPr>
          <a:xfrm>
            <a:off x="1679575" y="1291828"/>
            <a:ext cx="6020372" cy="2957870"/>
            <a:chOff x="1018" y="1058"/>
            <a:chExt cx="3792" cy="2484"/>
          </a:xfrm>
        </p:grpSpPr>
        <p:pic>
          <p:nvPicPr>
            <p:cNvPr id="302" name="Google Shape;302;p56" descr="pong-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8" y="1058"/>
              <a:ext cx="3792" cy="2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56"/>
            <p:cNvSpPr txBox="1"/>
            <p:nvPr/>
          </p:nvSpPr>
          <p:spPr>
            <a:xfrm>
              <a:off x="1680" y="3216"/>
              <a:ext cx="24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Pong, Atari, 1972</a:t>
              </a:r>
              <a:endParaRPr/>
            </a:p>
          </p:txBody>
        </p:sp>
      </p:grpSp>
      <p:grpSp>
        <p:nvGrpSpPr>
          <p:cNvPr id="304" name="Google Shape;304;p56"/>
          <p:cNvGrpSpPr/>
          <p:nvPr/>
        </p:nvGrpSpPr>
        <p:grpSpPr>
          <a:xfrm>
            <a:off x="1598613" y="1166813"/>
            <a:ext cx="6748463" cy="3429000"/>
            <a:chOff x="818" y="973"/>
            <a:chExt cx="4251" cy="2880"/>
          </a:xfrm>
        </p:grpSpPr>
        <p:pic>
          <p:nvPicPr>
            <p:cNvPr id="305" name="Google Shape;305;p56" descr="wSpace_War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" y="973"/>
              <a:ext cx="3840" cy="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56"/>
            <p:cNvSpPr txBox="1"/>
            <p:nvPr/>
          </p:nvSpPr>
          <p:spPr>
            <a:xfrm>
              <a:off x="869" y="3547"/>
              <a:ext cx="4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Spacewars, PDP–1, MIT, 1961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u="sng"/>
              <a:t>First</a:t>
            </a:r>
            <a:r>
              <a:rPr lang="en"/>
              <a:t> “Computer” Game – 1958 !!</a:t>
            </a:r>
            <a:endParaRPr/>
          </a:p>
        </p:txBody>
      </p:sp>
      <p:sp>
        <p:nvSpPr>
          <p:cNvPr id="312" name="Google Shape;312;p5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“Tennis for Two”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>
            <a:spLocks noGrp="1"/>
          </p:cNvSpPr>
          <p:nvPr>
            <p:ph type="title"/>
          </p:nvPr>
        </p:nvSpPr>
        <p:spPr>
          <a:xfrm>
            <a:off x="769938" y="470297"/>
            <a:ext cx="82296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Metal Gear </a:t>
            </a:r>
            <a:br>
              <a:rPr lang="en" sz="3300"/>
            </a:br>
            <a:r>
              <a:rPr lang="en" sz="3300"/>
              <a:t>Solid 4</a:t>
            </a:r>
            <a:endParaRPr/>
          </a:p>
        </p:txBody>
      </p:sp>
      <p:sp>
        <p:nvSpPr>
          <p:cNvPr id="318" name="Google Shape;318;p5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19" name="Google Shape;319;p58" descr="Imag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" y="9525"/>
            <a:ext cx="4986339" cy="28074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0" name="Google Shape;320;p58" descr="Imag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6888" y="2563416"/>
            <a:ext cx="4572000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326" name="Google Shape;326;p5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Focus on interactivity</a:t>
            </a:r>
            <a:endParaRPr/>
          </a:p>
        </p:txBody>
      </p:sp>
      <p:pic>
        <p:nvPicPr>
          <p:cNvPr id="327" name="Google Shape;327;p59" descr="pacmanstor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9738" y="857250"/>
            <a:ext cx="1322784" cy="9441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8" name="Google Shape;328;p59" descr="creatures2-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025" y="2085975"/>
            <a:ext cx="3143251" cy="26955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9" name="Google Shape;329;p59" descr="Counter-Strike: Condition Zero - click here to return to the previous p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538" y="2250281"/>
            <a:ext cx="3314701" cy="248602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0" name="Google Shape;330;p59" descr="screensho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8400" y="28575"/>
            <a:ext cx="2027635" cy="202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/>
              <a:t>To reality and beyond !</a:t>
            </a:r>
            <a:endParaRPr dirty="0"/>
          </a:p>
        </p:txBody>
      </p:sp>
      <p:pic>
        <p:nvPicPr>
          <p:cNvPr id="337" name="Google Shape;337;p60" descr="shre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700" y="2457450"/>
            <a:ext cx="3228975" cy="230981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8" name="Google Shape;338;p60" descr="si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943100"/>
            <a:ext cx="2728913" cy="28646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39" name="Google Shape;33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1200" y="1016794"/>
            <a:ext cx="2228850" cy="13263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 dirty="0" smtClean="0"/>
              <a:t>Toy Story 1 (1995)		Toy Story 4 (2019)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0" y="2131614"/>
            <a:ext cx="4167890" cy="2348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760" y="2131614"/>
            <a:ext cx="3952679" cy="23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345" name="Google Shape;345;p6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Special effects</a:t>
            </a:r>
            <a:endParaRPr/>
          </a:p>
        </p:txBody>
      </p:sp>
      <p:pic>
        <p:nvPicPr>
          <p:cNvPr id="346" name="Google Shape;346;p61" descr="Matri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3524250"/>
            <a:ext cx="3536950" cy="13906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47" name="Google Shape;347;p61" descr="lor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963341"/>
            <a:ext cx="3790950" cy="249435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48" name="Google Shape;34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9800" y="971550"/>
            <a:ext cx="1802606" cy="24574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pic>
        <p:nvPicPr>
          <p:cNvPr id="354" name="Google Shape;35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88" y="1214438"/>
            <a:ext cx="6752034" cy="38290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Compositing</a:t>
            </a:r>
            <a:endParaRPr/>
          </a:p>
        </p:txBody>
      </p:sp>
      <p:pic>
        <p:nvPicPr>
          <p:cNvPr id="360" name="Google Shape;36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1219200"/>
            <a:ext cx="6504385" cy="3381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0" y="37925"/>
            <a:ext cx="6388200" cy="1094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Sign up at the class site on Piazza:</a:t>
            </a:r>
            <a:endParaRPr sz="2400" dirty="0"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166075" y="1128225"/>
            <a:ext cx="7854300" cy="10287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>
              <a:spcAft>
                <a:spcPts val="600"/>
              </a:spcAft>
              <a:buNone/>
            </a:pPr>
            <a:r>
              <a:rPr lang="en-US" sz="2100" dirty="0"/>
              <a:t>http://piazza.com/ucla/fall2019/cs174a</a:t>
            </a:r>
            <a:endParaRPr sz="2100" dirty="0"/>
          </a:p>
        </p:txBody>
      </p:sp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75" y="37913"/>
            <a:ext cx="2546925" cy="25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>
            <a:spLocks noGrp="1"/>
          </p:cNvSpPr>
          <p:nvPr>
            <p:ph type="ctrTitle"/>
          </p:nvPr>
        </p:nvSpPr>
        <p:spPr>
          <a:xfrm>
            <a:off x="-328300" y="3034425"/>
            <a:ext cx="7179600" cy="7263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Let us know your Github account </a:t>
            </a:r>
            <a:r>
              <a:rPr lang="en" sz="2400" dirty="0" smtClean="0"/>
              <a:t>name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139" name="Google Shape;139;p32"/>
          <p:cNvSpPr txBox="1">
            <a:spLocks noGrp="1"/>
          </p:cNvSpPr>
          <p:nvPr>
            <p:ph type="subTitle" idx="1"/>
          </p:nvPr>
        </p:nvSpPr>
        <p:spPr>
          <a:xfrm>
            <a:off x="166075" y="3760725"/>
            <a:ext cx="7854300" cy="10287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https://forms.gle/6H2Gef41QJ7ykwyM9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00" dirty="0"/>
          </a:p>
        </p:txBody>
      </p:sp>
      <p:pic>
        <p:nvPicPr>
          <p:cNvPr id="140" name="Google Shape;1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075" y="2596575"/>
            <a:ext cx="2546925" cy="25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compositing</a:t>
            </a:r>
            <a:endParaRPr/>
          </a:p>
        </p:txBody>
      </p:sp>
      <p:pic>
        <p:nvPicPr>
          <p:cNvPr id="366" name="Google Shape;3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8" y="5953"/>
            <a:ext cx="6723459" cy="513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2388" y="2171700"/>
            <a:ext cx="1524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0075" y="2259806"/>
            <a:ext cx="8477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9575" y="155972"/>
            <a:ext cx="13430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Compositing</a:t>
            </a:r>
            <a:endParaRPr/>
          </a:p>
        </p:txBody>
      </p:sp>
      <p:pic>
        <p:nvPicPr>
          <p:cNvPr id="375" name="Google Shape;3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1219200"/>
            <a:ext cx="6504385" cy="3381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Cartoons</a:t>
            </a:r>
            <a:endParaRPr/>
          </a:p>
        </p:txBody>
      </p:sp>
      <p:sp>
        <p:nvSpPr>
          <p:cNvPr id="381" name="Google Shape;381;p6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82" name="Google Shape;382;p66" descr="ig-82"/>
          <p:cNvPicPr preferRelativeResize="0"/>
          <p:nvPr/>
        </p:nvPicPr>
        <p:blipFill rotWithShape="1">
          <a:blip r:embed="rId3">
            <a:alphaModFix/>
          </a:blip>
          <a:srcRect l="2780" t="1929" r="2651"/>
          <a:stretch/>
        </p:blipFill>
        <p:spPr>
          <a:xfrm>
            <a:off x="231775" y="1444229"/>
            <a:ext cx="8772525" cy="28265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Computer-Aided Design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Precision modeling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Engineering visualization</a:t>
            </a:r>
            <a:endParaRPr/>
          </a:p>
        </p:txBody>
      </p:sp>
      <p:pic>
        <p:nvPicPr>
          <p:cNvPr id="389" name="Google Shape;389;p67" descr="unigraphics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125" y="1065610"/>
            <a:ext cx="28575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7" descr="Image courtesy of General Motors, 20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888" y="2451497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 descr="Image courtesy of General Motors, 20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1188" y="2984897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 descr="Image courtesy of General Motors, 20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1363" y="0"/>
            <a:ext cx="1539478" cy="115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260350" y="73819"/>
            <a:ext cx="8616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/>
            </a:r>
            <a:br>
              <a:rPr lang="en" sz="3300"/>
            </a:br>
            <a:r>
              <a:rPr lang="en" sz="3300"/>
              <a:t>Modeling Clay</a:t>
            </a:r>
            <a:endParaRPr/>
          </a:p>
        </p:txBody>
      </p:sp>
      <p:sp>
        <p:nvSpPr>
          <p:cNvPr id="398" name="Google Shape;398;p6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399" name="Google Shape;399;p68" descr="bmw_3coupe_c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063" y="994172"/>
            <a:ext cx="5715000" cy="4143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00" name="Google Shape;400;p68" descr="Karim Habib Clay Model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657600" cy="270033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Computer-Aided Design</a:t>
            </a:r>
            <a:endParaRPr/>
          </a:p>
        </p:txBody>
      </p:sp>
      <p:sp>
        <p:nvSpPr>
          <p:cNvPr id="406" name="Google Shape;406;p6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It’s not just about visualization</a:t>
            </a:r>
            <a:endParaRPr sz="2200"/>
          </a:p>
          <a:p>
            <a:pPr marL="914400" lvl="1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Simulation is also useful</a:t>
            </a:r>
            <a:endParaRPr sz="2200"/>
          </a:p>
        </p:txBody>
      </p:sp>
      <p:pic>
        <p:nvPicPr>
          <p:cNvPr id="407" name="Google Shape;407;p69" descr="JPG Pre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188" y="2177654"/>
            <a:ext cx="3625453" cy="29003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08" name="Google Shape;408;p69" descr="wing1-tag"/>
          <p:cNvPicPr preferRelativeResize="0"/>
          <p:nvPr/>
        </p:nvPicPr>
        <p:blipFill rotWithShape="1">
          <a:blip r:embed="rId4">
            <a:alphaModFix/>
          </a:blip>
          <a:srcRect t="13832" b="24602"/>
          <a:stretch/>
        </p:blipFill>
        <p:spPr>
          <a:xfrm>
            <a:off x="144463" y="3115866"/>
            <a:ext cx="3941763" cy="174188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/>
        </p:nvSpPr>
        <p:spPr>
          <a:xfrm>
            <a:off x="1524000" y="2753916"/>
            <a:ext cx="20382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Molecular Biology</a:t>
            </a:r>
            <a:endParaRPr/>
          </a:p>
        </p:txBody>
      </p:sp>
      <p:sp>
        <p:nvSpPr>
          <p:cNvPr id="414" name="Google Shape;414;p7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Scientific</a:t>
            </a:r>
            <a:endParaRPr/>
          </a:p>
        </p:txBody>
      </p:sp>
      <p:sp>
        <p:nvSpPr>
          <p:cNvPr id="415" name="Google Shape;415;p7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416" name="Google Shape;416;p70" descr="apoa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075135"/>
            <a:ext cx="2853929" cy="224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 descr="weath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0" y="1132285"/>
            <a:ext cx="2686050" cy="210978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 txBox="1"/>
          <p:nvPr/>
        </p:nvSpPr>
        <p:spPr>
          <a:xfrm>
            <a:off x="5483225" y="3271838"/>
            <a:ext cx="2520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Environmental Physics</a:t>
            </a:r>
            <a:endParaRPr/>
          </a:p>
        </p:txBody>
      </p:sp>
      <p:pic>
        <p:nvPicPr>
          <p:cNvPr id="419" name="Google Shape;419;p70" descr="simulation_st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0200" y="3234928"/>
            <a:ext cx="2532460" cy="190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 descr="transBrain-tag"/>
          <p:cNvPicPr preferRelativeResize="0"/>
          <p:nvPr/>
        </p:nvPicPr>
        <p:blipFill rotWithShape="1">
          <a:blip r:embed="rId6">
            <a:alphaModFix/>
          </a:blip>
          <a:srcRect l="6392" t="3851" b="24727"/>
          <a:stretch/>
        </p:blipFill>
        <p:spPr>
          <a:xfrm>
            <a:off x="533400" y="3427810"/>
            <a:ext cx="3640137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Architectural</a:t>
            </a:r>
            <a:endParaRPr/>
          </a:p>
        </p:txBody>
      </p:sp>
      <p:pic>
        <p:nvPicPr>
          <p:cNvPr id="426" name="Google Shape;426;p71" descr="9925MLeastentry%20view24afe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00" y="3173016"/>
            <a:ext cx="3201591" cy="19466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27" name="Google Shape;427;p71" descr="9925_ML_north_aerial_jul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500" y="1153716"/>
            <a:ext cx="2676525" cy="20073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28" name="Google Shape;428;p71" descr="9925secondskyligh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13325" y="1259681"/>
            <a:ext cx="2686050" cy="3352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29" name="Google Shape;429;p71"/>
          <p:cNvSpPr txBox="1"/>
          <p:nvPr/>
        </p:nvSpPr>
        <p:spPr>
          <a:xfrm>
            <a:off x="4987925" y="4783931"/>
            <a:ext cx="3741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http://www.diamondschmitt.com/</a:t>
            </a:r>
            <a:endParaRPr/>
          </a:p>
        </p:txBody>
      </p:sp>
      <p:pic>
        <p:nvPicPr>
          <p:cNvPr id="430" name="Google Shape;430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8662" y="762000"/>
            <a:ext cx="338251" cy="15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Info</a:t>
            </a:r>
            <a:endParaRPr/>
          </a:p>
        </p:txBody>
      </p:sp>
      <p:sp>
        <p:nvSpPr>
          <p:cNvPr id="436" name="Google Shape;436;p7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437" name="Google Shape;437;p72" descr="all102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1168003"/>
            <a:ext cx="6134101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/>
        </p:nvSpPr>
        <p:spPr>
          <a:xfrm>
            <a:off x="7013575" y="819150"/>
            <a:ext cx="1720800" cy="2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Smith and Fiore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Interfaces</a:t>
            </a:r>
            <a:endParaRPr/>
          </a:p>
        </p:txBody>
      </p:sp>
      <p:pic>
        <p:nvPicPr>
          <p:cNvPr id="444" name="Google Shape;444;p73" descr="beanWi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00" y="1468041"/>
            <a:ext cx="3026569" cy="27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 descr="drawingcompositesm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3425" y="1762125"/>
            <a:ext cx="3308747" cy="21062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3"/>
          <p:cNvSpPr txBox="1"/>
          <p:nvPr/>
        </p:nvSpPr>
        <p:spPr>
          <a:xfrm>
            <a:off x="5943600" y="4000500"/>
            <a:ext cx="18051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Steven Schkolne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73"/>
          <p:cNvSpPr txBox="1"/>
          <p:nvPr/>
        </p:nvSpPr>
        <p:spPr>
          <a:xfrm>
            <a:off x="1963155" y="4381188"/>
            <a:ext cx="744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WIMP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Class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8218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•"/>
            </a:pPr>
            <a:r>
              <a:rPr lang="en" sz="3000" dirty="0"/>
              <a:t>Learn basic computer graphics and interaction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dirty="0"/>
              <a:t>Opportunity to use all of your CS skills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dirty="0"/>
              <a:t>Help each other, learn how to work in a team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dirty="0"/>
              <a:t>HAVE FUN!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dirty="0"/>
              <a:t>More detail in </a:t>
            </a:r>
            <a:r>
              <a:rPr lang="en" sz="3000" dirty="0" smtClean="0"/>
              <a:t>syllabus   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sp>
        <p:nvSpPr>
          <p:cNvPr id="453" name="Google Shape;453;p7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54" name="Google Shape;454;p74"/>
          <p:cNvSpPr txBox="1"/>
          <p:nvPr/>
        </p:nvSpPr>
        <p:spPr>
          <a:xfrm>
            <a:off x="3074988" y="4498181"/>
            <a:ext cx="31194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     Steven Schkolne        </a:t>
            </a:r>
            <a:endParaRPr/>
          </a:p>
        </p:txBody>
      </p:sp>
      <p:pic>
        <p:nvPicPr>
          <p:cNvPr id="455" name="Google Shape;455;p74" descr="fth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100" y="1740694"/>
            <a:ext cx="3255170" cy="244078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Art</a:t>
            </a:r>
            <a:endParaRPr/>
          </a:p>
        </p:txBody>
      </p:sp>
      <p:sp>
        <p:nvSpPr>
          <p:cNvPr id="461" name="Google Shape;461;p7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Genetically evolved</a:t>
            </a:r>
            <a:endParaRPr/>
          </a:p>
        </p:txBody>
      </p:sp>
      <p:pic>
        <p:nvPicPr>
          <p:cNvPr id="462" name="Google Shape;462;p75" descr="genetic-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91678"/>
            <a:ext cx="3257550" cy="11656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3" name="Google Shape;463;p75" descr="ksf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771650"/>
            <a:ext cx="1919288" cy="15156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4" name="Google Shape;464;p75" descr="ksf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1800" y="2228850"/>
            <a:ext cx="1618060" cy="1285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5" name="Google Shape;465;p75" descr="ksf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1625" y="2089547"/>
            <a:ext cx="1621631" cy="12823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6" name="Google Shape;466;p75" descr="ksf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6650" y="3543300"/>
            <a:ext cx="1909763" cy="149780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7" name="Google Shape;467;p75" descr="ksf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0" y="3600450"/>
            <a:ext cx="1625204" cy="12965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8" name="Google Shape;468;p75" descr="ksf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4800" y="3461147"/>
            <a:ext cx="1621631" cy="12823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9" name="Google Shape;469;p75" descr="kar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6200" y="1428750"/>
            <a:ext cx="1028700" cy="1285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70" name="Google Shape;470;p75"/>
          <p:cNvSpPr txBox="1"/>
          <p:nvPr/>
        </p:nvSpPr>
        <p:spPr>
          <a:xfrm>
            <a:off x="6553200" y="1534716"/>
            <a:ext cx="1119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Carl Sims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Art</a:t>
            </a:r>
            <a:endParaRPr/>
          </a:p>
        </p:txBody>
      </p:sp>
      <p:sp>
        <p:nvSpPr>
          <p:cNvPr id="476" name="Google Shape;476;p76"/>
          <p:cNvSpPr txBox="1"/>
          <p:nvPr/>
        </p:nvSpPr>
        <p:spPr>
          <a:xfrm>
            <a:off x="304800" y="4810125"/>
            <a:ext cx="4734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Top-Grossing Film of All Time</a:t>
            </a: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</a:t>
            </a:r>
            <a:endParaRPr/>
          </a:p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" sz="16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^</a:t>
            </a:r>
            <a:endParaRPr/>
          </a:p>
          <a:p>
            <a:pPr marL="342900" marR="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      2</a:t>
            </a:r>
            <a:r>
              <a:rPr lang="en" sz="1600" b="1" baseline="300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nd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76"/>
          <p:cNvSpPr txBox="1"/>
          <p:nvPr/>
        </p:nvSpPr>
        <p:spPr>
          <a:xfrm>
            <a:off x="3798888" y="4706541"/>
            <a:ext cx="110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“Titanic”</a:t>
            </a:r>
            <a:endParaRPr/>
          </a:p>
        </p:txBody>
      </p:sp>
      <p:sp>
        <p:nvSpPr>
          <p:cNvPr id="478" name="Google Shape;478;p76"/>
          <p:cNvSpPr txBox="1"/>
          <p:nvPr/>
        </p:nvSpPr>
        <p:spPr>
          <a:xfrm>
            <a:off x="6664325" y="4468416"/>
            <a:ext cx="1824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Jason Salavon</a:t>
            </a:r>
            <a:endParaRPr/>
          </a:p>
        </p:txBody>
      </p:sp>
      <p:pic>
        <p:nvPicPr>
          <p:cNvPr id="479" name="Google Shape;4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75" y="1406875"/>
            <a:ext cx="5051919" cy="329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Elements</a:t>
            </a:r>
            <a:endParaRPr/>
          </a:p>
        </p:txBody>
      </p:sp>
      <p:sp>
        <p:nvSpPr>
          <p:cNvPr id="485" name="Google Shape;485;p7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Modeling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Animation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Rendering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Interaction</a:t>
            </a:r>
            <a:endParaRPr/>
          </a:p>
        </p:txBody>
      </p:sp>
      <p:pic>
        <p:nvPicPr>
          <p:cNvPr id="486" name="Google Shape;486;p77" descr="monstersIncco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925" y="1849041"/>
            <a:ext cx="4164808" cy="224909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Elements</a:t>
            </a:r>
            <a:endParaRPr/>
          </a:p>
        </p:txBody>
      </p:sp>
      <p:sp>
        <p:nvSpPr>
          <p:cNvPr id="492" name="Google Shape;492;p7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Modeling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model (mathematically represent) objects?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construct models of specific objects?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Animation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represent the motions of objects?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give animators control of this motion?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Rendering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simulate the real-world behavior of light?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simulate the formation of images?</a:t>
            </a:r>
            <a:endParaRPr/>
          </a:p>
          <a:p>
            <a:pPr marL="45720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Interaction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enable humans and computers to interact?</a:t>
            </a:r>
            <a:endParaRPr/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How do we design human-computer interfaces?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98" name="Google Shape;498;p7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/>
              <a:t>Primitives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3D points 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3D lines and curves 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Surfaces (BREPs): polygons, patches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Volumetric representations 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Image-based representations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/>
              <a:t>Attributes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Color, texture maps</a:t>
            </a:r>
            <a:endParaRPr/>
          </a:p>
          <a:p>
            <a:pPr marL="4572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/>
              <a:t>Lighting properties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100"/>
              <a:buFont typeface="Arial"/>
              <a:buNone/>
            </a:pPr>
            <a:r>
              <a:rPr lang="en" sz="2100"/>
              <a:t>Geometric transformations</a:t>
            </a:r>
            <a:endParaRPr/>
          </a:p>
        </p:txBody>
      </p:sp>
      <p:pic>
        <p:nvPicPr>
          <p:cNvPr id="499" name="Google Shape;499;p79"/>
          <p:cNvPicPr preferRelativeResize="0"/>
          <p:nvPr/>
        </p:nvPicPr>
        <p:blipFill rotWithShape="1">
          <a:blip r:embed="rId3">
            <a:alphaModFix/>
          </a:blip>
          <a:srcRect r="12954"/>
          <a:stretch/>
        </p:blipFill>
        <p:spPr>
          <a:xfrm>
            <a:off x="3828194" y="1189932"/>
            <a:ext cx="5306333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505" name="Google Shape;505;p8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 smtClean="0"/>
              <a:t>Visibility</a:t>
            </a:r>
            <a:endParaRPr sz="2200"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Simulating light propagation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Reflection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Asborption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Scattering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Emission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Interference</a:t>
            </a:r>
            <a:endParaRPr dirty="0"/>
          </a:p>
        </p:txBody>
      </p:sp>
      <p:pic>
        <p:nvPicPr>
          <p:cNvPr id="506" name="Google Shape;506;p80"/>
          <p:cNvPicPr preferRelativeResize="0"/>
          <p:nvPr/>
        </p:nvPicPr>
        <p:blipFill rotWithShape="1">
          <a:blip r:embed="rId3">
            <a:alphaModFix/>
          </a:blip>
          <a:srcRect r="13110"/>
          <a:stretch/>
        </p:blipFill>
        <p:spPr>
          <a:xfrm>
            <a:off x="3828194" y="1191860"/>
            <a:ext cx="5296854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512" name="Google Shape;512;p8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Keyframe animation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Motion capture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 dirty="0"/>
              <a:t>Procedural animation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Physics-based animation</a:t>
            </a:r>
            <a:endParaRPr dirty="0"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/>
              <a:t>Behavioral </a:t>
            </a:r>
            <a:r>
              <a:rPr lang="en" sz="2200" dirty="0" smtClean="0"/>
              <a:t>animation</a:t>
            </a:r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 dirty="0" smtClean="0"/>
              <a:t>Emotion-based animation</a:t>
            </a:r>
            <a:endParaRPr dirty="0"/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5283" y="1257300"/>
            <a:ext cx="3555862" cy="20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4">
            <a:alphaModFix/>
          </a:blip>
          <a:srcRect r="17525"/>
          <a:stretch/>
        </p:blipFill>
        <p:spPr>
          <a:xfrm>
            <a:off x="4072095" y="1208314"/>
            <a:ext cx="5027523" cy="2571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2" descr="beetle_broc copy"/>
          <p:cNvPicPr preferRelativeResize="0"/>
          <p:nvPr/>
        </p:nvPicPr>
        <p:blipFill rotWithShape="1">
          <a:blip r:embed="rId3">
            <a:alphaModFix/>
          </a:blip>
          <a:srcRect l="10976" t="12195" r="12195" b="13115"/>
          <a:stretch/>
        </p:blipFill>
        <p:spPr>
          <a:xfrm>
            <a:off x="2420938" y="1200150"/>
            <a:ext cx="6718301" cy="348376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2"/>
          <p:cNvSpPr txBox="1"/>
          <p:nvPr/>
        </p:nvSpPr>
        <p:spPr>
          <a:xfrm>
            <a:off x="5905500" y="3340894"/>
            <a:ext cx="28146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Surface patches NURBS</a:t>
            </a:r>
            <a:endParaRPr/>
          </a:p>
        </p:txBody>
      </p:sp>
      <p:sp>
        <p:nvSpPr>
          <p:cNvPr id="521" name="Google Shape;521;p82"/>
          <p:cNvSpPr txBox="1"/>
          <p:nvPr/>
        </p:nvSpPr>
        <p:spPr>
          <a:xfrm>
            <a:off x="3443288" y="2172891"/>
            <a:ext cx="18162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Polygon meshes</a:t>
            </a:r>
            <a:endParaRPr/>
          </a:p>
        </p:txBody>
      </p:sp>
      <p:sp>
        <p:nvSpPr>
          <p:cNvPr id="522" name="Google Shape;522;p82"/>
          <p:cNvSpPr txBox="1"/>
          <p:nvPr/>
        </p:nvSpPr>
        <p:spPr>
          <a:xfrm>
            <a:off x="3614738" y="1544241"/>
            <a:ext cx="14478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Point clouds</a:t>
            </a:r>
            <a:endParaRPr/>
          </a:p>
        </p:txBody>
      </p:sp>
      <p:sp>
        <p:nvSpPr>
          <p:cNvPr id="523" name="Google Shape;523;p82"/>
          <p:cNvSpPr txBox="1"/>
          <p:nvPr/>
        </p:nvSpPr>
        <p:spPr>
          <a:xfrm>
            <a:off x="7443788" y="1872854"/>
            <a:ext cx="1659000" cy="2751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Texture maps</a:t>
            </a:r>
            <a:endParaRPr/>
          </a:p>
        </p:txBody>
      </p:sp>
      <p:grpSp>
        <p:nvGrpSpPr>
          <p:cNvPr id="524" name="Google Shape;524;p82"/>
          <p:cNvGrpSpPr/>
          <p:nvPr/>
        </p:nvGrpSpPr>
        <p:grpSpPr>
          <a:xfrm>
            <a:off x="2614613" y="3689747"/>
            <a:ext cx="2451100" cy="997743"/>
            <a:chOff x="1098" y="3401"/>
            <a:chExt cx="1544" cy="838"/>
          </a:xfrm>
        </p:grpSpPr>
        <p:sp>
          <p:nvSpPr>
            <p:cNvPr id="525" name="Google Shape;525;p82"/>
            <p:cNvSpPr/>
            <p:nvPr/>
          </p:nvSpPr>
          <p:spPr>
            <a:xfrm>
              <a:off x="1472" y="3401"/>
              <a:ext cx="1170" cy="503"/>
            </a:xfrm>
            <a:custGeom>
              <a:avLst/>
              <a:gdLst/>
              <a:ahLst/>
              <a:cxnLst/>
              <a:rect l="l" t="t" r="r" b="b"/>
              <a:pathLst>
                <a:path w="1170" h="503" extrusionOk="0">
                  <a:moveTo>
                    <a:pt x="0" y="0"/>
                  </a:moveTo>
                  <a:cubicBezTo>
                    <a:pt x="79" y="120"/>
                    <a:pt x="158" y="241"/>
                    <a:pt x="274" y="320"/>
                  </a:cubicBezTo>
                  <a:cubicBezTo>
                    <a:pt x="390" y="399"/>
                    <a:pt x="546" y="449"/>
                    <a:pt x="695" y="476"/>
                  </a:cubicBezTo>
                  <a:cubicBezTo>
                    <a:pt x="844" y="503"/>
                    <a:pt x="1007" y="494"/>
                    <a:pt x="1170" y="48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2"/>
            <p:cNvSpPr txBox="1"/>
            <p:nvPr/>
          </p:nvSpPr>
          <p:spPr>
            <a:xfrm>
              <a:off x="1098" y="3939"/>
              <a:ext cx="1200" cy="3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Parametric curves</a:t>
              </a:r>
              <a:endParaRPr/>
            </a:p>
          </p:txBody>
        </p:sp>
      </p:grpSp>
      <p:sp>
        <p:nvSpPr>
          <p:cNvPr id="527" name="Google Shape;527;p8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28" name="Google Shape;528;p8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2954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Representing objects geometrically on a computer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3" descr="outlook"/>
          <p:cNvPicPr preferRelativeResize="0"/>
          <p:nvPr/>
        </p:nvPicPr>
        <p:blipFill rotWithShape="1">
          <a:blip r:embed="rId3">
            <a:alphaModFix/>
          </a:blip>
          <a:srcRect l="14435" r="12520"/>
          <a:stretch/>
        </p:blipFill>
        <p:spPr>
          <a:xfrm rot="-1977337">
            <a:off x="1350403" y="1078674"/>
            <a:ext cx="2404593" cy="245751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35" name="Google Shape;535;p8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2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Alternative representations</a:t>
            </a:r>
            <a:endParaRPr/>
          </a:p>
        </p:txBody>
      </p:sp>
      <p:grpSp>
        <p:nvGrpSpPr>
          <p:cNvPr id="536" name="Google Shape;536;p83"/>
          <p:cNvGrpSpPr/>
          <p:nvPr/>
        </p:nvGrpSpPr>
        <p:grpSpPr>
          <a:xfrm>
            <a:off x="5675313" y="2400300"/>
            <a:ext cx="3179762" cy="2372916"/>
            <a:chOff x="3360" y="1168"/>
            <a:chExt cx="2003" cy="1993"/>
          </a:xfrm>
        </p:grpSpPr>
        <p:pic>
          <p:nvPicPr>
            <p:cNvPr id="537" name="Google Shape;537;p83" descr="fa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60" y="1168"/>
              <a:ext cx="1993" cy="1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83"/>
            <p:cNvSpPr txBox="1"/>
            <p:nvPr/>
          </p:nvSpPr>
          <p:spPr>
            <a:xfrm>
              <a:off x="4763" y="1204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Blobs</a:t>
              </a:r>
              <a:endParaRPr/>
            </a:p>
          </p:txBody>
        </p:sp>
      </p:grpSp>
      <p:grpSp>
        <p:nvGrpSpPr>
          <p:cNvPr id="539" name="Google Shape;539;p83"/>
          <p:cNvGrpSpPr/>
          <p:nvPr/>
        </p:nvGrpSpPr>
        <p:grpSpPr>
          <a:xfrm>
            <a:off x="6096000" y="571500"/>
            <a:ext cx="2857500" cy="1714500"/>
            <a:chOff x="543" y="1152"/>
            <a:chExt cx="1800" cy="1440"/>
          </a:xfrm>
        </p:grpSpPr>
        <p:pic>
          <p:nvPicPr>
            <p:cNvPr id="540" name="Google Shape;540;p83" descr="Image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3" y="1152"/>
              <a:ext cx="1800" cy="1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83"/>
            <p:cNvSpPr txBox="1"/>
            <p:nvPr/>
          </p:nvSpPr>
          <p:spPr>
            <a:xfrm>
              <a:off x="1707" y="1156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6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Voxels</a:t>
              </a:r>
              <a:endParaRPr/>
            </a:p>
          </p:txBody>
        </p:sp>
      </p:grpSp>
      <p:grpSp>
        <p:nvGrpSpPr>
          <p:cNvPr id="542" name="Google Shape;542;p83"/>
          <p:cNvGrpSpPr/>
          <p:nvPr/>
        </p:nvGrpSpPr>
        <p:grpSpPr>
          <a:xfrm>
            <a:off x="304800" y="3150394"/>
            <a:ext cx="4371975" cy="1614487"/>
            <a:chOff x="366" y="2747"/>
            <a:chExt cx="2841" cy="1441"/>
          </a:xfrm>
        </p:grpSpPr>
        <p:pic>
          <p:nvPicPr>
            <p:cNvPr id="543" name="Google Shape;543;p83" descr="stell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67" y="2748"/>
              <a:ext cx="1440" cy="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83" descr="stell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66" y="2747"/>
              <a:ext cx="1440" cy="1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83"/>
          <p:cNvSpPr txBox="1"/>
          <p:nvPr/>
        </p:nvSpPr>
        <p:spPr>
          <a:xfrm>
            <a:off x="2133600" y="2857500"/>
            <a:ext cx="2627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Subdivision surfaces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Textbook (Optional)</a:t>
            </a:r>
            <a:endParaRPr dirty="0"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5641422" cy="35442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Interactive Computer Graphics – A Top-Down Approach with WebGL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E-Text only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smtClean="0"/>
              <a:t>8</a:t>
            </a:r>
            <a:r>
              <a:rPr lang="en" baseline="30000" dirty="0" smtClean="0"/>
              <a:t>th</a:t>
            </a:r>
            <a:r>
              <a:rPr lang="en" dirty="0" smtClean="0"/>
              <a:t> Edition</a:t>
            </a:r>
            <a:r>
              <a:rPr lang="en" dirty="0"/>
              <a:t>, Angel &amp; Shreiner </a:t>
            </a:r>
            <a:endParaRPr lang="en" dirty="0" smtClean="0"/>
          </a:p>
          <a:p>
            <a:pPr marL="0" lvl="0" indent="0">
              <a:spcAft>
                <a:spcPts val="600"/>
              </a:spcAft>
              <a:buNone/>
            </a:pPr>
            <a:r>
              <a:rPr lang="en-US" i="0" dirty="0"/>
              <a:t>ISBN-13:</a:t>
            </a:r>
            <a:r>
              <a:rPr lang="en-US" b="0" i="0" dirty="0"/>
              <a:t> 978-0135258262</a:t>
            </a:r>
            <a:endParaRPr dirty="0"/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808" y="1313050"/>
            <a:ext cx="2835342" cy="3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51" name="Google Shape;551;p8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Altering geometric models</a:t>
            </a:r>
            <a:endParaRPr/>
          </a:p>
        </p:txBody>
      </p:sp>
      <p:grpSp>
        <p:nvGrpSpPr>
          <p:cNvPr id="552" name="Google Shape;552;p84"/>
          <p:cNvGrpSpPr/>
          <p:nvPr/>
        </p:nvGrpSpPr>
        <p:grpSpPr>
          <a:xfrm>
            <a:off x="433388" y="2302669"/>
            <a:ext cx="3505438" cy="2347817"/>
            <a:chOff x="384" y="1363"/>
            <a:chExt cx="2208" cy="1972"/>
          </a:xfrm>
        </p:grpSpPr>
        <p:pic>
          <p:nvPicPr>
            <p:cNvPr id="553" name="Google Shape;553;p84" descr="aff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4" y="1371"/>
              <a:ext cx="2208" cy="19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</p:pic>
        <p:sp>
          <p:nvSpPr>
            <p:cNvPr id="554" name="Google Shape;554;p84"/>
            <p:cNvSpPr txBox="1"/>
            <p:nvPr/>
          </p:nvSpPr>
          <p:spPr>
            <a:xfrm>
              <a:off x="1302" y="1363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Affine transform</a:t>
              </a:r>
              <a:endParaRPr/>
            </a:p>
          </p:txBody>
        </p:sp>
      </p:grpSp>
      <p:sp>
        <p:nvSpPr>
          <p:cNvPr id="555" name="Google Shape;555;p84"/>
          <p:cNvSpPr txBox="1"/>
          <p:nvPr/>
        </p:nvSpPr>
        <p:spPr>
          <a:xfrm>
            <a:off x="4800600" y="4402931"/>
            <a:ext cx="36924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Ying, Kristjansson, Biermann, Zorin</a:t>
            </a:r>
            <a:endParaRPr/>
          </a:p>
        </p:txBody>
      </p:sp>
      <p:pic>
        <p:nvPicPr>
          <p:cNvPr id="556" name="Google Shape;556;p84" descr="new control mesh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1828800"/>
            <a:ext cx="176569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Shapes</a:t>
            </a:r>
            <a:endParaRPr/>
          </a:p>
        </p:txBody>
      </p:sp>
      <p:sp>
        <p:nvSpPr>
          <p:cNvPr id="562" name="Google Shape;562;p8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63" name="Google Shape;563;p85" descr="scanner-head-and-david-head-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" y="1137047"/>
            <a:ext cx="3842147" cy="24014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64" name="Google Shape;564;p85" descr="fd35h-csh-s-and-bfd41h-csh-s"/>
          <p:cNvPicPr preferRelativeResize="0"/>
          <p:nvPr/>
        </p:nvPicPr>
        <p:blipFill rotWithShape="1">
          <a:blip r:embed="rId4">
            <a:alphaModFix/>
          </a:blip>
          <a:srcRect l="51186" t="1300" r="7834" b="54255"/>
          <a:stretch/>
        </p:blipFill>
        <p:spPr>
          <a:xfrm>
            <a:off x="5089525" y="1678781"/>
            <a:ext cx="4054476" cy="34289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65" name="Google Shape;565;p85"/>
          <p:cNvSpPr txBox="1"/>
          <p:nvPr/>
        </p:nvSpPr>
        <p:spPr>
          <a:xfrm>
            <a:off x="822325" y="3795713"/>
            <a:ext cx="3048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Digital Michaelangelo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Modeling</a:t>
            </a:r>
            <a:endParaRPr/>
          </a:p>
        </p:txBody>
      </p:sp>
      <p:sp>
        <p:nvSpPr>
          <p:cNvPr id="571" name="Google Shape;571;p8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72" name="Google Shape;572;p86" descr="gardenof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138" y="1493044"/>
            <a:ext cx="4266010" cy="31992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Modeling</a:t>
            </a:r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579" name="Google Shape;579;p87" descr="levensgard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013" y="884635"/>
            <a:ext cx="3086100" cy="40147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80" name="Google Shape;580;p87" descr="NA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475" y="1940719"/>
            <a:ext cx="2057400" cy="274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8" descr="geri_ch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4100" y="2596753"/>
            <a:ext cx="3810000" cy="228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86" name="Google Shape;586;p8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587" name="Google Shape;587;p8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Key elements</a:t>
            </a:r>
            <a:endParaRPr/>
          </a:p>
        </p:txBody>
      </p:sp>
      <p:grpSp>
        <p:nvGrpSpPr>
          <p:cNvPr id="588" name="Google Shape;588;p88"/>
          <p:cNvGrpSpPr/>
          <p:nvPr/>
        </p:nvGrpSpPr>
        <p:grpSpPr>
          <a:xfrm>
            <a:off x="6261143" y="1651397"/>
            <a:ext cx="2724107" cy="889913"/>
            <a:chOff x="3944" y="1387"/>
            <a:chExt cx="1716" cy="747"/>
          </a:xfrm>
        </p:grpSpPr>
        <p:grpSp>
          <p:nvGrpSpPr>
            <p:cNvPr id="589" name="Google Shape;589;p88"/>
            <p:cNvGrpSpPr/>
            <p:nvPr/>
          </p:nvGrpSpPr>
          <p:grpSpPr>
            <a:xfrm>
              <a:off x="3944" y="1442"/>
              <a:ext cx="728" cy="692"/>
              <a:chOff x="2191" y="783"/>
              <a:chExt cx="431" cy="448"/>
            </a:xfrm>
          </p:grpSpPr>
          <p:sp>
            <p:nvSpPr>
              <p:cNvPr id="590" name="Google Shape;590;p88"/>
              <p:cNvSpPr/>
              <p:nvPr/>
            </p:nvSpPr>
            <p:spPr>
              <a:xfrm rot="913046">
                <a:off x="2321" y="824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88"/>
              <p:cNvSpPr/>
              <p:nvPr/>
            </p:nvSpPr>
            <p:spPr>
              <a:xfrm rot="1193110">
                <a:off x="2203" y="1047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88"/>
              <p:cNvSpPr/>
              <p:nvPr/>
            </p:nvSpPr>
            <p:spPr>
              <a:xfrm rot="189358">
                <a:off x="2239" y="785"/>
                <a:ext cx="97" cy="218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88"/>
              <p:cNvSpPr/>
              <p:nvPr/>
            </p:nvSpPr>
            <p:spPr>
              <a:xfrm rot="816584">
                <a:off x="2492" y="972"/>
                <a:ext cx="71" cy="254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88"/>
              <p:cNvSpPr/>
              <p:nvPr/>
            </p:nvSpPr>
            <p:spPr>
              <a:xfrm rot="913046">
                <a:off x="2246" y="913"/>
                <a:ext cx="290" cy="121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1" extrusionOk="0">
                    <a:moveTo>
                      <a:pt x="0" y="0"/>
                    </a:moveTo>
                    <a:cubicBezTo>
                      <a:pt x="48" y="2"/>
                      <a:pt x="97" y="4"/>
                      <a:pt x="145" y="24"/>
                    </a:cubicBezTo>
                    <a:cubicBezTo>
                      <a:pt x="193" y="44"/>
                      <a:pt x="241" y="82"/>
                      <a:pt x="290" y="121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88"/>
              <p:cNvSpPr/>
              <p:nvPr/>
            </p:nvSpPr>
            <p:spPr>
              <a:xfrm rot="816939">
                <a:off x="2378" y="842"/>
                <a:ext cx="72" cy="232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8" extrusionOk="0">
                    <a:moveTo>
                      <a:pt x="0" y="218"/>
                    </a:moveTo>
                    <a:cubicBezTo>
                      <a:pt x="4" y="175"/>
                      <a:pt x="8" y="133"/>
                      <a:pt x="24" y="97"/>
                    </a:cubicBezTo>
                    <a:cubicBezTo>
                      <a:pt x="40" y="61"/>
                      <a:pt x="85" y="16"/>
                      <a:pt x="97" y="0"/>
                    </a:cubicBez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6" name="Google Shape;596;p88"/>
            <p:cNvSpPr txBox="1"/>
            <p:nvPr/>
          </p:nvSpPr>
          <p:spPr>
            <a:xfrm>
              <a:off x="4460" y="1387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Geometric Shape</a:t>
              </a:r>
              <a:endParaRPr/>
            </a:p>
          </p:txBody>
        </p:sp>
      </p:grpSp>
      <p:grpSp>
        <p:nvGrpSpPr>
          <p:cNvPr id="597" name="Google Shape;597;p88"/>
          <p:cNvGrpSpPr/>
          <p:nvPr/>
        </p:nvGrpSpPr>
        <p:grpSpPr>
          <a:xfrm>
            <a:off x="4772025" y="507206"/>
            <a:ext cx="2135188" cy="1131018"/>
            <a:chOff x="2094" y="928"/>
            <a:chExt cx="1345" cy="950"/>
          </a:xfrm>
        </p:grpSpPr>
        <p:grpSp>
          <p:nvGrpSpPr>
            <p:cNvPr id="598" name="Google Shape;598;p88"/>
            <p:cNvGrpSpPr/>
            <p:nvPr/>
          </p:nvGrpSpPr>
          <p:grpSpPr>
            <a:xfrm>
              <a:off x="2094" y="1026"/>
              <a:ext cx="900" cy="852"/>
              <a:chOff x="2238" y="702"/>
              <a:chExt cx="900" cy="852"/>
            </a:xfrm>
          </p:grpSpPr>
          <p:sp>
            <p:nvSpPr>
              <p:cNvPr id="599" name="Google Shape;599;p88"/>
              <p:cNvSpPr/>
              <p:nvPr/>
            </p:nvSpPr>
            <p:spPr>
              <a:xfrm>
                <a:off x="2238" y="702"/>
                <a:ext cx="300" cy="300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0" name="Google Shape;600;p88"/>
              <p:cNvGrpSpPr/>
              <p:nvPr/>
            </p:nvGrpSpPr>
            <p:grpSpPr>
              <a:xfrm rot="2627591">
                <a:off x="2485" y="1194"/>
                <a:ext cx="703" cy="136"/>
                <a:chOff x="1315" y="1502"/>
                <a:chExt cx="600" cy="136"/>
              </a:xfrm>
            </p:grpSpPr>
            <p:cxnSp>
              <p:nvCxnSpPr>
                <p:cNvPr id="601" name="Google Shape;601;p88"/>
                <p:cNvCxnSpPr/>
                <p:nvPr/>
              </p:nvCxnSpPr>
              <p:spPr>
                <a:xfrm>
                  <a:off x="1315" y="1502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02" name="Google Shape;602;p88"/>
                <p:cNvCxnSpPr/>
                <p:nvPr/>
              </p:nvCxnSpPr>
              <p:spPr>
                <a:xfrm>
                  <a:off x="1315" y="1570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03" name="Google Shape;603;p88"/>
                <p:cNvCxnSpPr/>
                <p:nvPr/>
              </p:nvCxnSpPr>
              <p:spPr>
                <a:xfrm>
                  <a:off x="1315" y="1638"/>
                  <a:ext cx="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sp>
          <p:nvSpPr>
            <p:cNvPr id="604" name="Google Shape;604;p88"/>
            <p:cNvSpPr txBox="1"/>
            <p:nvPr/>
          </p:nvSpPr>
          <p:spPr>
            <a:xfrm>
              <a:off x="2239" y="928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Illumination</a:t>
              </a:r>
              <a:endParaRPr/>
            </a:p>
          </p:txBody>
        </p:sp>
      </p:grpSp>
      <p:sp>
        <p:nvSpPr>
          <p:cNvPr id="605" name="Google Shape;605;p88"/>
          <p:cNvSpPr txBox="1"/>
          <p:nvPr/>
        </p:nvSpPr>
        <p:spPr>
          <a:xfrm>
            <a:off x="7315200" y="1864519"/>
            <a:ext cx="17874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 Reflectance</a:t>
            </a:r>
            <a:endParaRPr/>
          </a:p>
        </p:txBody>
      </p:sp>
      <p:grpSp>
        <p:nvGrpSpPr>
          <p:cNvPr id="606" name="Google Shape;606;p88"/>
          <p:cNvGrpSpPr/>
          <p:nvPr/>
        </p:nvGrpSpPr>
        <p:grpSpPr>
          <a:xfrm>
            <a:off x="2298700" y="1659731"/>
            <a:ext cx="4259263" cy="614705"/>
            <a:chOff x="527" y="1976"/>
            <a:chExt cx="2683" cy="516"/>
          </a:xfrm>
        </p:grpSpPr>
        <p:grpSp>
          <p:nvGrpSpPr>
            <p:cNvPr id="607" name="Google Shape;607;p88"/>
            <p:cNvGrpSpPr/>
            <p:nvPr/>
          </p:nvGrpSpPr>
          <p:grpSpPr>
            <a:xfrm>
              <a:off x="1113" y="2192"/>
              <a:ext cx="2097" cy="300"/>
              <a:chOff x="1281" y="1586"/>
              <a:chExt cx="2097" cy="300"/>
            </a:xfrm>
          </p:grpSpPr>
          <p:grpSp>
            <p:nvGrpSpPr>
              <p:cNvPr id="608" name="Google Shape;608;p88"/>
              <p:cNvGrpSpPr/>
              <p:nvPr/>
            </p:nvGrpSpPr>
            <p:grpSpPr>
              <a:xfrm>
                <a:off x="1281" y="1586"/>
                <a:ext cx="447" cy="300"/>
                <a:chOff x="1167" y="1604"/>
                <a:chExt cx="447" cy="300"/>
              </a:xfrm>
            </p:grpSpPr>
            <p:sp>
              <p:nvSpPr>
                <p:cNvPr id="609" name="Google Shape;609;p88"/>
                <p:cNvSpPr/>
                <p:nvPr/>
              </p:nvSpPr>
              <p:spPr>
                <a:xfrm>
                  <a:off x="1592" y="1707"/>
                  <a:ext cx="0" cy="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10" name="Google Shape;610;p88"/>
                <p:cNvCxnSpPr/>
                <p:nvPr/>
              </p:nvCxnSpPr>
              <p:spPr>
                <a:xfrm>
                  <a:off x="1608" y="1706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611;p88"/>
                <p:cNvCxnSpPr/>
                <p:nvPr/>
              </p:nvCxnSpPr>
              <p:spPr>
                <a:xfrm>
                  <a:off x="1615" y="1786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12" name="Google Shape;612;p88"/>
                <p:cNvSpPr/>
                <p:nvPr/>
              </p:nvSpPr>
              <p:spPr>
                <a:xfrm>
                  <a:off x="1167" y="1604"/>
                  <a:ext cx="300" cy="300"/>
                </a:xfrm>
                <a:prstGeom prst="cube">
                  <a:avLst>
                    <a:gd name="adj" fmla="val 30144"/>
                  </a:avLst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88"/>
                <p:cNvSpPr/>
                <p:nvPr/>
              </p:nvSpPr>
              <p:spPr>
                <a:xfrm>
                  <a:off x="1547" y="1711"/>
                  <a:ext cx="0" cy="0"/>
                </a:xfrm>
                <a:prstGeom prst="rect">
                  <a:avLst/>
                </a:prstGeom>
                <a:solidFill>
                  <a:srgbClr val="000066"/>
                </a:solidFill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614" name="Google Shape;614;p88"/>
              <p:cNvCxnSpPr/>
              <p:nvPr/>
            </p:nvCxnSpPr>
            <p:spPr>
              <a:xfrm rot="10800000">
                <a:off x="1878" y="1632"/>
                <a:ext cx="1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15" name="Google Shape;615;p88"/>
            <p:cNvSpPr txBox="1"/>
            <p:nvPr/>
          </p:nvSpPr>
          <p:spPr>
            <a:xfrm>
              <a:off x="527" y="1976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</a:t>
              </a:r>
              <a:endParaRPr/>
            </a:p>
          </p:txBody>
        </p:sp>
      </p:grpSp>
      <p:grpSp>
        <p:nvGrpSpPr>
          <p:cNvPr id="616" name="Google Shape;616;p88"/>
          <p:cNvGrpSpPr/>
          <p:nvPr/>
        </p:nvGrpSpPr>
        <p:grpSpPr>
          <a:xfrm>
            <a:off x="3657600" y="2661643"/>
            <a:ext cx="1055470" cy="1103114"/>
            <a:chOff x="2304" y="2236"/>
            <a:chExt cx="665" cy="927"/>
          </a:xfrm>
        </p:grpSpPr>
        <p:grpSp>
          <p:nvGrpSpPr>
            <p:cNvPr id="617" name="Google Shape;617;p88"/>
            <p:cNvGrpSpPr/>
            <p:nvPr/>
          </p:nvGrpSpPr>
          <p:grpSpPr>
            <a:xfrm>
              <a:off x="2317" y="2235"/>
              <a:ext cx="652" cy="636"/>
              <a:chOff x="1407" y="2939"/>
              <a:chExt cx="652" cy="636"/>
            </a:xfrm>
          </p:grpSpPr>
          <p:sp>
            <p:nvSpPr>
              <p:cNvPr id="618" name="Google Shape;618;p88"/>
              <p:cNvSpPr/>
              <p:nvPr/>
            </p:nvSpPr>
            <p:spPr>
              <a:xfrm rot="-5400000" flipH="1">
                <a:off x="1407" y="2961"/>
                <a:ext cx="600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  <a:path w="120000" h="120000" fill="none" extrusionOk="0">
                    <a:moveTo>
                      <a:pt x="15911" y="-12122"/>
                    </a:moveTo>
                    <a:lnTo>
                      <a:pt x="-83873" y="-28927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88"/>
              <p:cNvSpPr txBox="1"/>
              <p:nvPr/>
            </p:nvSpPr>
            <p:spPr>
              <a:xfrm flipH="1">
                <a:off x="1427" y="2939"/>
                <a:ext cx="600" cy="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0" name="Google Shape;620;p88"/>
              <p:cNvGrpSpPr/>
              <p:nvPr/>
            </p:nvGrpSpPr>
            <p:grpSpPr>
              <a:xfrm>
                <a:off x="1412" y="2963"/>
                <a:ext cx="647" cy="612"/>
                <a:chOff x="1406" y="2963"/>
                <a:chExt cx="647" cy="612"/>
              </a:xfrm>
            </p:grpSpPr>
            <p:cxnSp>
              <p:nvCxnSpPr>
                <p:cNvPr id="621" name="Google Shape;621;p88"/>
                <p:cNvCxnSpPr/>
                <p:nvPr/>
              </p:nvCxnSpPr>
              <p:spPr>
                <a:xfrm>
                  <a:off x="1469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88"/>
                <p:cNvCxnSpPr/>
                <p:nvPr/>
              </p:nvCxnSpPr>
              <p:spPr>
                <a:xfrm>
                  <a:off x="1532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88"/>
                <p:cNvCxnSpPr/>
                <p:nvPr/>
              </p:nvCxnSpPr>
              <p:spPr>
                <a:xfrm>
                  <a:off x="1595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88"/>
                <p:cNvCxnSpPr/>
                <p:nvPr/>
              </p:nvCxnSpPr>
              <p:spPr>
                <a:xfrm>
                  <a:off x="1658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5" name="Google Shape;625;p88"/>
                <p:cNvCxnSpPr/>
                <p:nvPr/>
              </p:nvCxnSpPr>
              <p:spPr>
                <a:xfrm>
                  <a:off x="1721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6" name="Google Shape;626;p88"/>
                <p:cNvCxnSpPr/>
                <p:nvPr/>
              </p:nvCxnSpPr>
              <p:spPr>
                <a:xfrm>
                  <a:off x="1785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88"/>
                <p:cNvCxnSpPr/>
                <p:nvPr/>
              </p:nvCxnSpPr>
              <p:spPr>
                <a:xfrm>
                  <a:off x="1848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88"/>
                <p:cNvCxnSpPr/>
                <p:nvPr/>
              </p:nvCxnSpPr>
              <p:spPr>
                <a:xfrm>
                  <a:off x="1911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88"/>
                <p:cNvCxnSpPr/>
                <p:nvPr/>
              </p:nvCxnSpPr>
              <p:spPr>
                <a:xfrm>
                  <a:off x="1974" y="2963"/>
                  <a:ext cx="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30" name="Google Shape;630;p88"/>
                <p:cNvGrpSpPr/>
                <p:nvPr/>
              </p:nvGrpSpPr>
              <p:grpSpPr>
                <a:xfrm>
                  <a:off x="1406" y="3023"/>
                  <a:ext cx="647" cy="552"/>
                  <a:chOff x="1429" y="3203"/>
                  <a:chExt cx="600" cy="414"/>
                </a:xfrm>
              </p:grpSpPr>
              <p:cxnSp>
                <p:nvCxnSpPr>
                  <p:cNvPr id="631" name="Google Shape;631;p88"/>
                  <p:cNvCxnSpPr/>
                  <p:nvPr/>
                </p:nvCxnSpPr>
                <p:spPr>
                  <a:xfrm>
                    <a:off x="1429" y="3203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2" name="Google Shape;632;p88"/>
                  <p:cNvCxnSpPr/>
                  <p:nvPr/>
                </p:nvCxnSpPr>
                <p:spPr>
                  <a:xfrm>
                    <a:off x="1429" y="3249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3" name="Google Shape;633;p88"/>
                  <p:cNvCxnSpPr/>
                  <p:nvPr/>
                </p:nvCxnSpPr>
                <p:spPr>
                  <a:xfrm>
                    <a:off x="1429" y="3295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4" name="Google Shape;634;p88"/>
                  <p:cNvCxnSpPr/>
                  <p:nvPr/>
                </p:nvCxnSpPr>
                <p:spPr>
                  <a:xfrm>
                    <a:off x="1429" y="3341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" name="Google Shape;635;p88"/>
                  <p:cNvCxnSpPr/>
                  <p:nvPr/>
                </p:nvCxnSpPr>
                <p:spPr>
                  <a:xfrm>
                    <a:off x="1429" y="3387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6" name="Google Shape;636;p88"/>
                  <p:cNvCxnSpPr/>
                  <p:nvPr/>
                </p:nvCxnSpPr>
                <p:spPr>
                  <a:xfrm>
                    <a:off x="1429" y="3433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7" name="Google Shape;637;p88"/>
                  <p:cNvCxnSpPr/>
                  <p:nvPr/>
                </p:nvCxnSpPr>
                <p:spPr>
                  <a:xfrm>
                    <a:off x="1429" y="3479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88"/>
                  <p:cNvCxnSpPr/>
                  <p:nvPr/>
                </p:nvCxnSpPr>
                <p:spPr>
                  <a:xfrm>
                    <a:off x="1429" y="3525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9" name="Google Shape;639;p88"/>
                  <p:cNvCxnSpPr/>
                  <p:nvPr/>
                </p:nvCxnSpPr>
                <p:spPr>
                  <a:xfrm>
                    <a:off x="1429" y="3571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0" name="Google Shape;640;p88"/>
                  <p:cNvCxnSpPr/>
                  <p:nvPr/>
                </p:nvCxnSpPr>
                <p:spPr>
                  <a:xfrm>
                    <a:off x="1429" y="3617"/>
                    <a:ext cx="6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641" name="Google Shape;641;p88"/>
            <p:cNvSpPr txBox="1"/>
            <p:nvPr/>
          </p:nvSpPr>
          <p:spPr>
            <a:xfrm>
              <a:off x="2304" y="286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Pixels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Model</a:t>
            </a:r>
            <a:endParaRPr/>
          </a:p>
        </p:txBody>
      </p:sp>
      <p:sp>
        <p:nvSpPr>
          <p:cNvPr id="647" name="Google Shape;647;p8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 b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 b="0"/>
          </a:p>
        </p:txBody>
      </p:sp>
      <p:pic>
        <p:nvPicPr>
          <p:cNvPr id="648" name="Google Shape;648;p89" descr="cam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675" y="2062163"/>
            <a:ext cx="4163616" cy="28170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49" name="Google Shape;649;p89" descr="camv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963" y="1207294"/>
            <a:ext cx="1173956" cy="1131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89"/>
          <p:cNvCxnSpPr/>
          <p:nvPr/>
        </p:nvCxnSpPr>
        <p:spPr>
          <a:xfrm>
            <a:off x="1887538" y="1693069"/>
            <a:ext cx="985800" cy="59880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656" name="Google Shape;656;p90"/>
          <p:cNvSpPr txBox="1">
            <a:spLocks noGrp="1"/>
          </p:cNvSpPr>
          <p:nvPr>
            <p:ph type="body" idx="1"/>
          </p:nvPr>
        </p:nvSpPr>
        <p:spPr>
          <a:xfrm>
            <a:off x="457200" y="1137047"/>
            <a:ext cx="8458200" cy="39432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Draw visible surfaces onto display</a:t>
            </a:r>
            <a:endParaRPr/>
          </a:p>
        </p:txBody>
      </p:sp>
      <p:grpSp>
        <p:nvGrpSpPr>
          <p:cNvPr id="657" name="Google Shape;657;p90"/>
          <p:cNvGrpSpPr/>
          <p:nvPr/>
        </p:nvGrpSpPr>
        <p:grpSpPr>
          <a:xfrm>
            <a:off x="990600" y="1619250"/>
            <a:ext cx="6248400" cy="3013413"/>
            <a:chOff x="624" y="1440"/>
            <a:chExt cx="3936" cy="2531"/>
          </a:xfrm>
        </p:grpSpPr>
        <p:pic>
          <p:nvPicPr>
            <p:cNvPr id="658" name="Google Shape;658;p90" descr="visib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2" y="1440"/>
              <a:ext cx="3114" cy="2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90"/>
            <p:cNvSpPr txBox="1"/>
            <p:nvPr/>
          </p:nvSpPr>
          <p:spPr>
            <a:xfrm>
              <a:off x="624" y="340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       (eye position)</a:t>
              </a:r>
              <a:endParaRPr/>
            </a:p>
          </p:txBody>
        </p:sp>
        <p:sp>
          <p:nvSpPr>
            <p:cNvPr id="660" name="Google Shape;660;p90"/>
            <p:cNvSpPr txBox="1"/>
            <p:nvPr/>
          </p:nvSpPr>
          <p:spPr>
            <a:xfrm>
              <a:off x="3360" y="1584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Camera                        (view direction)</a:t>
              </a:r>
              <a:endParaRPr/>
            </a:p>
          </p:txBody>
        </p:sp>
        <p:sp>
          <p:nvSpPr>
            <p:cNvPr id="661" name="Google Shape;661;p90"/>
            <p:cNvSpPr txBox="1"/>
            <p:nvPr/>
          </p:nvSpPr>
          <p:spPr>
            <a:xfrm>
              <a:off x="1440" y="2837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Image Plane</a:t>
              </a:r>
              <a:endParaRPr/>
            </a:p>
          </p:txBody>
        </p:sp>
      </p:grpSp>
      <p:cxnSp>
        <p:nvCxnSpPr>
          <p:cNvPr id="662" name="Google Shape;662;p90"/>
          <p:cNvCxnSpPr/>
          <p:nvPr/>
        </p:nvCxnSpPr>
        <p:spPr>
          <a:xfrm rot="10800000">
            <a:off x="3081325" y="2373000"/>
            <a:ext cx="827100" cy="3321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63" name="Google Shape;663;p90"/>
          <p:cNvGrpSpPr/>
          <p:nvPr/>
        </p:nvGrpSpPr>
        <p:grpSpPr>
          <a:xfrm>
            <a:off x="990600" y="1619250"/>
            <a:ext cx="2114550" cy="1419225"/>
            <a:chOff x="624" y="1440"/>
            <a:chExt cx="1332" cy="1192"/>
          </a:xfrm>
        </p:grpSpPr>
        <p:pic>
          <p:nvPicPr>
            <p:cNvPr id="664" name="Google Shape;664;p90" descr="ScreenClip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4" y="1440"/>
              <a:ext cx="1324" cy="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90"/>
            <p:cNvSpPr txBox="1"/>
            <p:nvPr/>
          </p:nvSpPr>
          <p:spPr>
            <a:xfrm>
              <a:off x="1056" y="233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Clipping</a:t>
              </a:r>
              <a:endParaRPr/>
            </a:p>
          </p:txBody>
        </p:sp>
      </p:grpSp>
      <p:grpSp>
        <p:nvGrpSpPr>
          <p:cNvPr id="666" name="Google Shape;666;p90"/>
          <p:cNvGrpSpPr/>
          <p:nvPr/>
        </p:nvGrpSpPr>
        <p:grpSpPr>
          <a:xfrm>
            <a:off x="6096000" y="2738438"/>
            <a:ext cx="2286000" cy="2284810"/>
            <a:chOff x="3840" y="2380"/>
            <a:chExt cx="1440" cy="1919"/>
          </a:xfrm>
        </p:grpSpPr>
        <p:pic>
          <p:nvPicPr>
            <p:cNvPr id="667" name="Google Shape;667;p90" descr="edgeeq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40" y="2859"/>
              <a:ext cx="1440" cy="144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</p:pic>
        <p:sp>
          <p:nvSpPr>
            <p:cNvPr id="668" name="Google Shape;668;p90"/>
            <p:cNvSpPr txBox="1"/>
            <p:nvPr/>
          </p:nvSpPr>
          <p:spPr>
            <a:xfrm>
              <a:off x="3984" y="238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Scan   Conversion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Reflectance Modeling</a:t>
            </a:r>
            <a:endParaRPr/>
          </a:p>
        </p:txBody>
      </p:sp>
      <p:sp>
        <p:nvSpPr>
          <p:cNvPr id="674" name="Google Shape;674;p9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675" name="Google Shape;675;p91" descr="figure1"/>
          <p:cNvPicPr preferRelativeResize="0"/>
          <p:nvPr/>
        </p:nvPicPr>
        <p:blipFill rotWithShape="1">
          <a:blip r:embed="rId3">
            <a:alphaModFix/>
          </a:blip>
          <a:srcRect b="24553"/>
          <a:stretch/>
        </p:blipFill>
        <p:spPr>
          <a:xfrm>
            <a:off x="1828800" y="1524000"/>
            <a:ext cx="5284788" cy="29908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Reflectance</a:t>
            </a:r>
            <a:endParaRPr/>
          </a:p>
        </p:txBody>
      </p:sp>
      <p:pic>
        <p:nvPicPr>
          <p:cNvPr id="681" name="Google Shape;681;p92" descr="diana"/>
          <p:cNvPicPr preferRelativeResize="0"/>
          <p:nvPr/>
        </p:nvPicPr>
        <p:blipFill rotWithShape="1">
          <a:blip r:embed="rId3">
            <a:alphaModFix/>
          </a:blip>
          <a:srcRect b="40045"/>
          <a:stretch/>
        </p:blipFill>
        <p:spPr>
          <a:xfrm>
            <a:off x="1450975" y="1253729"/>
            <a:ext cx="6243638" cy="37433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Subsurface Scattering</a:t>
            </a:r>
            <a:endParaRPr/>
          </a:p>
        </p:txBody>
      </p:sp>
      <p:sp>
        <p:nvSpPr>
          <p:cNvPr id="687" name="Google Shape;687;p9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200"/>
              <a:buFont typeface="Arial"/>
              <a:buNone/>
            </a:pPr>
            <a:r>
              <a:rPr lang="en" sz="2200"/>
              <a:t>Translucency and varied levels of light penetration can be created using subsurface scattering effects</a:t>
            </a:r>
            <a:endParaRPr/>
          </a:p>
        </p:txBody>
      </p:sp>
      <p:pic>
        <p:nvPicPr>
          <p:cNvPr id="688" name="Google Shape;68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2100" y="2128841"/>
            <a:ext cx="3036094" cy="30146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</a:t>
            </a:r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237250" y="10860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Textbooks are </a:t>
            </a:r>
            <a:r>
              <a:rPr lang="en" dirty="0" smtClean="0"/>
              <a:t>expensive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Ask on Piazza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Only loosely going to follow this book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Our methodology will diverge quickly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Otherwise this class will mostly follow the usual progression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Many lecture slides have stood the test of time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dirty="0"/>
              <a:t>Some we’ll skip to make room for hands-on demos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</a:t>
            </a:r>
            <a:endParaRPr/>
          </a:p>
        </p:txBody>
      </p:sp>
      <p:sp>
        <p:nvSpPr>
          <p:cNvPr id="694" name="Google Shape;694;p9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Multilevel texture synthesis</a:t>
            </a:r>
            <a:endParaRPr/>
          </a:p>
        </p:txBody>
      </p:sp>
      <p:pic>
        <p:nvPicPr>
          <p:cNvPr id="695" name="Google Shape;695;p94" descr="fig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51" y="1252551"/>
            <a:ext cx="3705430" cy="38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Non-Photorealistic Rendering</a:t>
            </a:r>
            <a:endParaRPr/>
          </a:p>
        </p:txBody>
      </p:sp>
      <p:sp>
        <p:nvSpPr>
          <p:cNvPr id="701" name="Google Shape;701;p9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702" name="Google Shape;702;p95" descr="npr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829991"/>
            <a:ext cx="3946922" cy="29444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03" name="Google Shape;703;p95" descr="npr2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13310"/>
            <a:ext cx="3143250" cy="197524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04" name="Google Shape;704;p95" descr="npr2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1300" y="3632597"/>
            <a:ext cx="1857376" cy="116919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05" name="Google Shape;705;p95"/>
          <p:cNvSpPr txBox="1"/>
          <p:nvPr/>
        </p:nvSpPr>
        <p:spPr>
          <a:xfrm>
            <a:off x="6096000" y="4856560"/>
            <a:ext cx="1854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Aaron Hertzmann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Rendering: Information</a:t>
            </a:r>
            <a:endParaRPr/>
          </a:p>
        </p:txBody>
      </p:sp>
      <p:pic>
        <p:nvPicPr>
          <p:cNvPr id="711" name="Google Shape;711;p96"/>
          <p:cNvPicPr preferRelativeResize="0"/>
          <p:nvPr/>
        </p:nvPicPr>
        <p:blipFill rotWithShape="1">
          <a:blip r:embed="rId3">
            <a:alphaModFix/>
          </a:blip>
          <a:srcRect l="65490"/>
          <a:stretch/>
        </p:blipFill>
        <p:spPr>
          <a:xfrm>
            <a:off x="4464050" y="1416844"/>
            <a:ext cx="4352924" cy="285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6"/>
          <p:cNvPicPr preferRelativeResize="0"/>
          <p:nvPr/>
        </p:nvPicPr>
        <p:blipFill rotWithShape="1">
          <a:blip r:embed="rId3">
            <a:alphaModFix/>
          </a:blip>
          <a:srcRect r="66316"/>
          <a:stretch/>
        </p:blipFill>
        <p:spPr>
          <a:xfrm>
            <a:off x="358775" y="1416844"/>
            <a:ext cx="4248151" cy="285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18" name="Google Shape;718;p9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Keyframe animation</a:t>
            </a:r>
            <a:endParaRPr/>
          </a:p>
        </p:txBody>
      </p:sp>
      <p:grpSp>
        <p:nvGrpSpPr>
          <p:cNvPr id="719" name="Google Shape;719;p97"/>
          <p:cNvGrpSpPr/>
          <p:nvPr/>
        </p:nvGrpSpPr>
        <p:grpSpPr>
          <a:xfrm>
            <a:off x="762000" y="2171700"/>
            <a:ext cx="3236913" cy="1918097"/>
            <a:chOff x="1344" y="1101"/>
            <a:chExt cx="2039" cy="1611"/>
          </a:xfrm>
        </p:grpSpPr>
        <p:pic>
          <p:nvPicPr>
            <p:cNvPr id="720" name="Google Shape;720;p97" descr="backdiv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44" y="1101"/>
              <a:ext cx="2016" cy="1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97"/>
            <p:cNvSpPr txBox="1"/>
            <p:nvPr/>
          </p:nvSpPr>
          <p:spPr>
            <a:xfrm>
              <a:off x="2483" y="24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Keyframing</a:t>
              </a:r>
              <a:endParaRPr/>
            </a:p>
          </p:txBody>
        </p:sp>
      </p:grpSp>
      <p:pic>
        <p:nvPicPr>
          <p:cNvPr id="722" name="Google Shape;722;p97" descr="char_lef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0" y="1200150"/>
            <a:ext cx="2683669" cy="357306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8" descr="behind_left"/>
          <p:cNvPicPr preferRelativeResize="0"/>
          <p:nvPr/>
        </p:nvPicPr>
        <p:blipFill rotWithShape="1">
          <a:blip r:embed="rId3">
            <a:alphaModFix/>
          </a:blip>
          <a:srcRect r="2697"/>
          <a:stretch/>
        </p:blipFill>
        <p:spPr>
          <a:xfrm>
            <a:off x="3013075" y="3100388"/>
            <a:ext cx="1822450" cy="18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29" name="Google Shape;729;p98"/>
          <p:cNvSpPr txBox="1">
            <a:spLocks noGrp="1"/>
          </p:cNvSpPr>
          <p:nvPr>
            <p:ph type="body" idx="1"/>
          </p:nvPr>
        </p:nvSpPr>
        <p:spPr>
          <a:xfrm>
            <a:off x="295275" y="1151335"/>
            <a:ext cx="8158200" cy="3372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Pixar: “Luxo Jr.” (1986)</a:t>
            </a:r>
            <a:endParaRPr/>
          </a:p>
        </p:txBody>
      </p:sp>
      <p:pic>
        <p:nvPicPr>
          <p:cNvPr id="730" name="Google Shape;730;p98" descr="landing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50" y="1570435"/>
            <a:ext cx="2638426" cy="148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8" descr="tale_left"/>
          <p:cNvPicPr preferRelativeResize="0"/>
          <p:nvPr/>
        </p:nvPicPr>
        <p:blipFill rotWithShape="1">
          <a:blip r:embed="rId5">
            <a:alphaModFix/>
          </a:blip>
          <a:srcRect r="2005"/>
          <a:stretch/>
        </p:blipFill>
        <p:spPr>
          <a:xfrm>
            <a:off x="230188" y="3138488"/>
            <a:ext cx="1854200" cy="184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8" descr="tale_cop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14900" y="1806179"/>
            <a:ext cx="3171825" cy="8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8" descr="chrs_cop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4900" y="2681288"/>
            <a:ext cx="3171825" cy="76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8" descr="behind_cop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14900" y="3507581"/>
            <a:ext cx="3171825" cy="1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8" descr="chrs_left"/>
          <p:cNvPicPr preferRelativeResize="0"/>
          <p:nvPr/>
        </p:nvPicPr>
        <p:blipFill rotWithShape="1">
          <a:blip r:embed="rId9">
            <a:alphaModFix/>
          </a:blip>
          <a:srcRect r="983"/>
          <a:stretch/>
        </p:blipFill>
        <p:spPr>
          <a:xfrm>
            <a:off x="3590925" y="1646635"/>
            <a:ext cx="1077516" cy="141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80087" y="69057"/>
            <a:ext cx="23431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Motion capture</a:t>
            </a:r>
            <a:endParaRPr/>
          </a:p>
        </p:txBody>
      </p:sp>
      <p:pic>
        <p:nvPicPr>
          <p:cNvPr id="743" name="Google Shape;743;p99" descr="johnroc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463" y="2314575"/>
            <a:ext cx="1551384" cy="232648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4" name="Google Shape;744;p99" descr="Tiger Woods Motion Captu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663" y="2085975"/>
            <a:ext cx="1028700" cy="193833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5" name="Google Shape;745;p99" descr="Performance and resul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0500" y="2794397"/>
            <a:ext cx="2858691" cy="21443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46" name="Google Shape;746;p99" descr="Images courtesy of New Line Productions, Inc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0825" y="534591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9" descr="Smeagol"/>
          <p:cNvPicPr preferRelativeResize="0"/>
          <p:nvPr/>
        </p:nvPicPr>
        <p:blipFill rotWithShape="1">
          <a:blip r:embed="rId7">
            <a:alphaModFix/>
          </a:blip>
          <a:srcRect b="3998"/>
          <a:stretch/>
        </p:blipFill>
        <p:spPr>
          <a:xfrm>
            <a:off x="3419475" y="346472"/>
            <a:ext cx="18478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Golem in LOTR</a:t>
            </a:r>
            <a:endParaRPr/>
          </a:p>
        </p:txBody>
      </p:sp>
      <p:sp>
        <p:nvSpPr>
          <p:cNvPr id="753" name="Google Shape;753;p10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754" name="Google Shape;754;p100" descr="goll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3" y="1170385"/>
            <a:ext cx="4629150" cy="393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0" descr="0025"/>
          <p:cNvPicPr preferRelativeResize="0"/>
          <p:nvPr/>
        </p:nvPicPr>
        <p:blipFill rotWithShape="1">
          <a:blip r:embed="rId4">
            <a:alphaModFix/>
          </a:blip>
          <a:srcRect b="7026"/>
          <a:stretch/>
        </p:blipFill>
        <p:spPr>
          <a:xfrm>
            <a:off x="7043738" y="2599135"/>
            <a:ext cx="18859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700" y="1444228"/>
            <a:ext cx="21145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62" name="Google Shape;762;p10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The Animatrix –			 			</a:t>
            </a:r>
            <a:r>
              <a:rPr lang="en" sz="2200"/>
              <a:t>“Final Flight of the Osiris”</a:t>
            </a:r>
            <a:endParaRPr/>
          </a:p>
        </p:txBody>
      </p:sp>
      <p:pic>
        <p:nvPicPr>
          <p:cNvPr id="763" name="Google Shape;763;p101" descr="osiris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863" y="2883694"/>
            <a:ext cx="5625703" cy="220265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64" name="Google Shape;764;p101" descr="osiri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0" y="1002506"/>
            <a:ext cx="2743200" cy="179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75" y="1687116"/>
            <a:ext cx="5718573" cy="321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2" descr="geri_ch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5" y="1584722"/>
            <a:ext cx="5713810" cy="34301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71" name="Google Shape;771;p10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72" name="Google Shape;772;p102"/>
          <p:cNvSpPr txBox="1">
            <a:spLocks noGrp="1"/>
          </p:cNvSpPr>
          <p:nvPr>
            <p:ph type="body" idx="1"/>
          </p:nvPr>
        </p:nvSpPr>
        <p:spPr>
          <a:xfrm>
            <a:off x="188913" y="1153716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Example: “Geri’s Game” - Pixar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Simulation</a:t>
            </a:r>
            <a:endParaRPr/>
          </a:p>
        </p:txBody>
      </p:sp>
      <p:sp>
        <p:nvSpPr>
          <p:cNvPr id="778" name="Google Shape;778;p10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779" name="Google Shape;779;p103" descr="test_cloth_Web2.jpg (1600×807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49" y="1488470"/>
            <a:ext cx="6512516" cy="3284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Administration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 smtClean="0">
                <a:solidFill>
                  <a:srgbClr val="FEBF02"/>
                </a:solidFill>
              </a:rPr>
              <a:t>Five project assignments</a:t>
            </a:r>
            <a:endParaRPr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Last one is an open ended group project</a:t>
            </a:r>
            <a:endParaRPr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>
                <a:solidFill>
                  <a:srgbClr val="FEBF02"/>
                </a:solidFill>
              </a:rPr>
              <a:t>Others are to build skills for that one</a:t>
            </a:r>
            <a:endParaRPr dirty="0">
              <a:solidFill>
                <a:srgbClr val="FEBF0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 smtClean="0">
                <a:solidFill>
                  <a:srgbClr val="FEBF02"/>
                </a:solidFill>
              </a:rPr>
              <a:t>Grading breakdown (1000 pts):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dirty="0">
                <a:solidFill>
                  <a:srgbClr val="FEBF02"/>
                </a:solidFill>
              </a:rPr>
              <a:t>4</a:t>
            </a:r>
            <a:r>
              <a:rPr lang="en" dirty="0" smtClean="0">
                <a:solidFill>
                  <a:srgbClr val="FEBF02"/>
                </a:solidFill>
              </a:rPr>
              <a:t> projects (0+50+50+50): </a:t>
            </a:r>
            <a:r>
              <a:rPr lang="en" dirty="0">
                <a:solidFill>
                  <a:srgbClr val="FEBF02"/>
                </a:solidFill>
              </a:rPr>
              <a:t>1</a:t>
            </a:r>
            <a:r>
              <a:rPr lang="en" dirty="0" smtClean="0">
                <a:solidFill>
                  <a:srgbClr val="FEBF02"/>
                </a:solidFill>
              </a:rPr>
              <a:t>50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dirty="0" smtClean="0">
                <a:solidFill>
                  <a:srgbClr val="FEBF02"/>
                </a:solidFill>
              </a:rPr>
              <a:t>Team project: </a:t>
            </a:r>
            <a:r>
              <a:rPr lang="en" dirty="0">
                <a:solidFill>
                  <a:srgbClr val="FEBF02"/>
                </a:solidFill>
              </a:rPr>
              <a:t>6</a:t>
            </a:r>
            <a:r>
              <a:rPr lang="en" dirty="0" smtClean="0">
                <a:solidFill>
                  <a:srgbClr val="FEBF02"/>
                </a:solidFill>
              </a:rPr>
              <a:t>00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dirty="0" smtClean="0">
                <a:solidFill>
                  <a:srgbClr val="FEBF02"/>
                </a:solidFill>
              </a:rPr>
              <a:t>Midterm: 100 pts</a:t>
            </a:r>
          </a:p>
          <a:p>
            <a:pPr lvl="1">
              <a:spcBef>
                <a:spcPts val="0"/>
              </a:spcBef>
              <a:buClr>
                <a:srgbClr val="FEBF02"/>
              </a:buClr>
            </a:pPr>
            <a:r>
              <a:rPr lang="en" dirty="0" smtClean="0">
                <a:solidFill>
                  <a:srgbClr val="FEBF02"/>
                </a:solidFill>
              </a:rPr>
              <a:t>Final: 150 pts</a:t>
            </a:r>
            <a:endParaRPr dirty="0">
              <a:solidFill>
                <a:srgbClr val="FEBF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4"/>
          <p:cNvSpPr txBox="1">
            <a:spLocks noGrp="1"/>
          </p:cNvSpPr>
          <p:nvPr>
            <p:ph type="title"/>
          </p:nvPr>
        </p:nvSpPr>
        <p:spPr>
          <a:xfrm>
            <a:off x="282575" y="214313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785" name="Google Shape;785;p104"/>
          <p:cNvSpPr txBox="1">
            <a:spLocks noGrp="1"/>
          </p:cNvSpPr>
          <p:nvPr>
            <p:ph type="body" idx="1"/>
          </p:nvPr>
        </p:nvSpPr>
        <p:spPr>
          <a:xfrm>
            <a:off x="190500" y="1257300"/>
            <a:ext cx="45228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Physics-based animation</a:t>
            </a:r>
            <a:endParaRPr/>
          </a:p>
        </p:txBody>
      </p:sp>
      <p:grpSp>
        <p:nvGrpSpPr>
          <p:cNvPr id="786" name="Google Shape;786;p104"/>
          <p:cNvGrpSpPr/>
          <p:nvPr/>
        </p:nvGrpSpPr>
        <p:grpSpPr>
          <a:xfrm>
            <a:off x="5214938" y="248841"/>
            <a:ext cx="3069034" cy="1727775"/>
            <a:chOff x="2430" y="2787"/>
            <a:chExt cx="1933" cy="1451"/>
          </a:xfrm>
        </p:grpSpPr>
        <p:pic>
          <p:nvPicPr>
            <p:cNvPr id="787" name="Google Shape;787;p104" descr="luxotum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30" y="2797"/>
              <a:ext cx="1933" cy="1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104"/>
            <p:cNvSpPr txBox="1"/>
            <p:nvPr/>
          </p:nvSpPr>
          <p:spPr>
            <a:xfrm>
              <a:off x="3628" y="2787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Dynamics</a:t>
              </a:r>
              <a:endParaRPr/>
            </a:p>
          </p:txBody>
        </p:sp>
      </p:grpSp>
      <p:pic>
        <p:nvPicPr>
          <p:cNvPr id="789" name="Google Shape;789;p104" descr="ball spla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2343150"/>
            <a:ext cx="3242072" cy="24372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0" name="Google Shape;790;p104" descr="rug-26"/>
          <p:cNvPicPr preferRelativeResize="0"/>
          <p:nvPr/>
        </p:nvPicPr>
        <p:blipFill rotWithShape="1">
          <a:blip r:embed="rId5">
            <a:alphaModFix/>
          </a:blip>
          <a:srcRect t="25786" r="13498"/>
          <a:stretch/>
        </p:blipFill>
        <p:spPr>
          <a:xfrm>
            <a:off x="844550" y="1875235"/>
            <a:ext cx="2987675" cy="145137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1" name="Google Shape;791;p104" descr="rug-52"/>
          <p:cNvPicPr preferRelativeResize="0"/>
          <p:nvPr/>
        </p:nvPicPr>
        <p:blipFill rotWithShape="1">
          <a:blip r:embed="rId6">
            <a:alphaModFix/>
          </a:blip>
          <a:srcRect t="25786" r="13498"/>
          <a:stretch/>
        </p:blipFill>
        <p:spPr>
          <a:xfrm>
            <a:off x="855663" y="3399235"/>
            <a:ext cx="2976562" cy="147042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92" name="Google Shape;792;p104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2412206"/>
            <a:ext cx="4086300" cy="2299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 Simulation</a:t>
            </a:r>
            <a:endParaRPr/>
          </a:p>
        </p:txBody>
      </p:sp>
      <p:sp>
        <p:nvSpPr>
          <p:cNvPr id="798" name="Google Shape;798;p10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Modeling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Incompressibility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Viscocity</a:t>
            </a:r>
            <a:endParaRPr sz="220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Navier-Stokes Equations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Level Sets</a:t>
            </a:r>
            <a:endParaRPr/>
          </a:p>
        </p:txBody>
      </p:sp>
      <p:pic>
        <p:nvPicPr>
          <p:cNvPr id="799" name="Google Shape;799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8925" y="2805113"/>
            <a:ext cx="2357438" cy="21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5" descr="http://www.luxrender.net/gallery/main.php?g2_view=core.DownloadItem&amp;g2_itemId=19791&amp;g2_serialNumber=2"/>
          <p:cNvPicPr preferRelativeResize="0"/>
          <p:nvPr/>
        </p:nvPicPr>
        <p:blipFill rotWithShape="1">
          <a:blip r:embed="rId4">
            <a:alphaModFix/>
          </a:blip>
          <a:srcRect l="9567" r="9025"/>
          <a:stretch/>
        </p:blipFill>
        <p:spPr>
          <a:xfrm>
            <a:off x="4483099" y="137156"/>
            <a:ext cx="4575068" cy="237090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06" descr="smoke_spher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3550" y="325041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06" name="Google Shape;806;p10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 Simulation</a:t>
            </a:r>
            <a:endParaRPr/>
          </a:p>
        </p:txBody>
      </p:sp>
      <p:sp>
        <p:nvSpPr>
          <p:cNvPr id="807" name="Google Shape;807;p10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Assumptions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No viscosity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Rendering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Photon maps</a:t>
            </a:r>
            <a:endParaRPr/>
          </a:p>
          <a:p>
            <a:pPr marL="4572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" sz="2200"/>
              <a:t>Multiple scattering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endParaRPr sz="2700"/>
          </a:p>
        </p:txBody>
      </p:sp>
      <p:pic>
        <p:nvPicPr>
          <p:cNvPr id="808" name="Google Shape;808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8063" y="2817019"/>
            <a:ext cx="1594246" cy="18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Behavioral animation</a:t>
            </a:r>
            <a:endParaRPr/>
          </a:p>
        </p:txBody>
      </p:sp>
      <p:grpSp>
        <p:nvGrpSpPr>
          <p:cNvPr id="815" name="Google Shape;815;p107"/>
          <p:cNvGrpSpPr/>
          <p:nvPr/>
        </p:nvGrpSpPr>
        <p:grpSpPr>
          <a:xfrm>
            <a:off x="6172200" y="171450"/>
            <a:ext cx="2827474" cy="1698354"/>
            <a:chOff x="3552" y="1085"/>
            <a:chExt cx="1991" cy="1627"/>
          </a:xfrm>
        </p:grpSpPr>
        <p:pic>
          <p:nvPicPr>
            <p:cNvPr id="816" name="Google Shape;816;p107" descr="flocking"/>
            <p:cNvPicPr preferRelativeResize="0"/>
            <p:nvPr/>
          </p:nvPicPr>
          <p:blipFill rotWithShape="1">
            <a:blip r:embed="rId3">
              <a:alphaModFix/>
            </a:blip>
            <a:srcRect r="9000"/>
            <a:stretch/>
          </p:blipFill>
          <p:spPr>
            <a:xfrm>
              <a:off x="3552" y="1085"/>
              <a:ext cx="1878" cy="1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107"/>
            <p:cNvSpPr txBox="1"/>
            <p:nvPr/>
          </p:nvSpPr>
          <p:spPr>
            <a:xfrm>
              <a:off x="4643" y="24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Ethology</a:t>
              </a:r>
              <a:endParaRPr/>
            </a:p>
          </p:txBody>
        </p:sp>
      </p:grpSp>
      <p:pic>
        <p:nvPicPr>
          <p:cNvPr id="818" name="Google Shape;818;p107" descr="prologu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400" y="2000250"/>
            <a:ext cx="5341144" cy="270867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25" name="Google Shape;825;p108" descr="Picture of Lake Tenaya, 110 K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813" y="1245394"/>
            <a:ext cx="5443538" cy="3826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911" y="3028615"/>
            <a:ext cx="3512889" cy="197548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1" name="Google Shape;831;p10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32" name="Google Shape;832;p10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4000"/>
              <a:buFont typeface="Arial"/>
              <a:buNone/>
            </a:pPr>
            <a:endParaRPr sz="4000"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33" name="Google Shape;833;p109" descr="dolomit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765" y="1315807"/>
            <a:ext cx="3268266" cy="306586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is *Very* Complex</a:t>
            </a:r>
            <a:endParaRPr/>
          </a:p>
        </p:txBody>
      </p:sp>
      <p:sp>
        <p:nvSpPr>
          <p:cNvPr id="839" name="Google Shape;839;p110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4000"/>
              <a:buFont typeface="Arial"/>
              <a:buNone/>
            </a:pPr>
            <a:endParaRPr sz="4000"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pic>
        <p:nvPicPr>
          <p:cNvPr id="840" name="Google Shape;840;p110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1375955" y="1329851"/>
            <a:ext cx="6524700" cy="36728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Transformations</a:t>
            </a:r>
            <a:endParaRPr/>
          </a:p>
        </p:txBody>
      </p:sp>
      <p:sp>
        <p:nvSpPr>
          <p:cNvPr id="846" name="Google Shape;846;p11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847" name="Google Shape;847;p111"/>
          <p:cNvSpPr/>
          <p:nvPr/>
        </p:nvSpPr>
        <p:spPr>
          <a:xfrm>
            <a:off x="1060450" y="2859881"/>
            <a:ext cx="1152600" cy="810900"/>
          </a:xfrm>
          <a:prstGeom prst="cube">
            <a:avLst>
              <a:gd name="adj" fmla="val 25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11"/>
          <p:cNvSpPr/>
          <p:nvPr/>
        </p:nvSpPr>
        <p:spPr>
          <a:xfrm>
            <a:off x="1371600" y="3919538"/>
            <a:ext cx="468300" cy="577500"/>
          </a:xfrm>
          <a:prstGeom prst="can">
            <a:avLst>
              <a:gd name="adj" fmla="val 41102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11"/>
          <p:cNvSpPr/>
          <p:nvPr/>
        </p:nvSpPr>
        <p:spPr>
          <a:xfrm>
            <a:off x="6607175" y="3617119"/>
            <a:ext cx="301500" cy="864300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11"/>
          <p:cNvSpPr/>
          <p:nvPr/>
        </p:nvSpPr>
        <p:spPr>
          <a:xfrm>
            <a:off x="5969000" y="3623072"/>
            <a:ext cx="301500" cy="864300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11"/>
          <p:cNvSpPr/>
          <p:nvPr/>
        </p:nvSpPr>
        <p:spPr>
          <a:xfrm rot="3672678">
            <a:off x="5375075" y="2278336"/>
            <a:ext cx="238589" cy="1115262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11"/>
          <p:cNvSpPr/>
          <p:nvPr/>
        </p:nvSpPr>
        <p:spPr>
          <a:xfrm>
            <a:off x="5924550" y="2563416"/>
            <a:ext cx="985800" cy="1201200"/>
          </a:xfrm>
          <a:prstGeom prst="cube">
            <a:avLst>
              <a:gd name="adj" fmla="val 25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11"/>
          <p:cNvSpPr/>
          <p:nvPr/>
        </p:nvSpPr>
        <p:spPr>
          <a:xfrm rot="7699470">
            <a:off x="7183068" y="2357778"/>
            <a:ext cx="248180" cy="1085151"/>
          </a:xfrm>
          <a:prstGeom prst="can">
            <a:avLst>
              <a:gd name="adj" fmla="val 47374"/>
            </a:avLst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11"/>
          <p:cNvSpPr/>
          <p:nvPr/>
        </p:nvSpPr>
        <p:spPr>
          <a:xfrm>
            <a:off x="5994400" y="2112169"/>
            <a:ext cx="882600" cy="529800"/>
          </a:xfrm>
          <a:prstGeom prst="ellipse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11"/>
          <p:cNvSpPr/>
          <p:nvPr/>
        </p:nvSpPr>
        <p:spPr>
          <a:xfrm>
            <a:off x="2286000" y="3763566"/>
            <a:ext cx="665100" cy="483300"/>
          </a:xfrm>
          <a:prstGeom prst="ellipse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11"/>
          <p:cNvSpPr/>
          <p:nvPr/>
        </p:nvSpPr>
        <p:spPr>
          <a:xfrm>
            <a:off x="3127375" y="3296841"/>
            <a:ext cx="1632000" cy="241800"/>
          </a:xfrm>
          <a:prstGeom prst="rightArrow">
            <a:avLst>
              <a:gd name="adj1" fmla="val 50000"/>
              <a:gd name="adj2" fmla="val 126601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2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</a:t>
            </a:r>
            <a:endParaRPr/>
          </a:p>
        </p:txBody>
      </p:sp>
      <p:sp>
        <p:nvSpPr>
          <p:cNvPr id="862" name="Google Shape;862;p112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217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Orthographic                                 Perspective</a:t>
            </a:r>
            <a:endParaRPr/>
          </a:p>
        </p:txBody>
      </p:sp>
      <p:sp>
        <p:nvSpPr>
          <p:cNvPr id="863" name="Google Shape;863;p112"/>
          <p:cNvSpPr/>
          <p:nvPr/>
        </p:nvSpPr>
        <p:spPr>
          <a:xfrm>
            <a:off x="1301750" y="2303860"/>
            <a:ext cx="2163900" cy="1581300"/>
          </a:xfrm>
          <a:prstGeom prst="cube">
            <a:avLst>
              <a:gd name="adj" fmla="val 25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12"/>
          <p:cNvSpPr/>
          <p:nvPr/>
        </p:nvSpPr>
        <p:spPr>
          <a:xfrm>
            <a:off x="5728535" y="2197025"/>
            <a:ext cx="2019300" cy="1587300"/>
          </a:xfrm>
          <a:prstGeom prst="cube">
            <a:avLst>
              <a:gd name="adj" fmla="val 36497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Clipping</a:t>
            </a:r>
            <a:endParaRPr/>
          </a:p>
        </p:txBody>
      </p:sp>
      <p:sp>
        <p:nvSpPr>
          <p:cNvPr id="870" name="Google Shape;870;p11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6989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Remove what is not visible</a:t>
            </a:r>
            <a:endParaRPr/>
          </a:p>
        </p:txBody>
      </p:sp>
      <p:grpSp>
        <p:nvGrpSpPr>
          <p:cNvPr id="871" name="Google Shape;871;p113"/>
          <p:cNvGrpSpPr/>
          <p:nvPr/>
        </p:nvGrpSpPr>
        <p:grpSpPr>
          <a:xfrm>
            <a:off x="5017218" y="2112169"/>
            <a:ext cx="2862640" cy="2225278"/>
            <a:chOff x="3160" y="1774"/>
            <a:chExt cx="1803" cy="1869"/>
          </a:xfrm>
        </p:grpSpPr>
        <p:sp>
          <p:nvSpPr>
            <p:cNvPr id="872" name="Google Shape;872;p113"/>
            <p:cNvSpPr/>
            <p:nvPr/>
          </p:nvSpPr>
          <p:spPr>
            <a:xfrm>
              <a:off x="4162" y="3038"/>
              <a:ext cx="300" cy="600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3"/>
            <p:cNvSpPr/>
            <p:nvPr/>
          </p:nvSpPr>
          <p:spPr>
            <a:xfrm>
              <a:off x="3760" y="3043"/>
              <a:ext cx="300" cy="600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3"/>
            <p:cNvSpPr/>
            <p:nvPr/>
          </p:nvSpPr>
          <p:spPr>
            <a:xfrm rot="5400000">
              <a:off x="3310" y="2120"/>
              <a:ext cx="300" cy="671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3"/>
            <p:cNvSpPr/>
            <p:nvPr/>
          </p:nvSpPr>
          <p:spPr>
            <a:xfrm>
              <a:off x="3732" y="2153"/>
              <a:ext cx="600" cy="9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3"/>
            <p:cNvSpPr/>
            <p:nvPr/>
          </p:nvSpPr>
          <p:spPr>
            <a:xfrm rot="5400000">
              <a:off x="4514" y="2204"/>
              <a:ext cx="300" cy="671"/>
            </a:xfrm>
            <a:prstGeom prst="can">
              <a:avLst>
                <a:gd name="adj" fmla="val 47374"/>
              </a:avLst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3"/>
            <p:cNvSpPr/>
            <p:nvPr/>
          </p:nvSpPr>
          <p:spPr>
            <a:xfrm>
              <a:off x="3776" y="1774"/>
              <a:ext cx="600" cy="300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113"/>
          <p:cNvSpPr/>
          <p:nvPr/>
        </p:nvSpPr>
        <p:spPr>
          <a:xfrm>
            <a:off x="4498975" y="2174081"/>
            <a:ext cx="3959100" cy="1465800"/>
          </a:xfrm>
          <a:prstGeom prst="rect">
            <a:avLst/>
          </a:prstGeom>
          <a:solidFill>
            <a:srgbClr val="C0C0C0">
              <a:alpha val="48627"/>
            </a:srgbClr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</a:t>
            </a:r>
            <a:r>
              <a:rPr lang="en" dirty="0" smtClean="0"/>
              <a:t>Administration (contd.)</a:t>
            </a:r>
            <a:endParaRPr dirty="0"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 smtClean="0"/>
              <a:t>More Points</a:t>
            </a:r>
            <a:endParaRPr dirty="0">
              <a:solidFill>
                <a:srgbClr val="FEBF0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" dirty="0" smtClean="0">
                <a:solidFill>
                  <a:srgbClr val="FEBF02"/>
                </a:solidFill>
              </a:rPr>
              <a:t>Class participation (50 pts)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-US" dirty="0" smtClean="0">
                <a:solidFill>
                  <a:srgbClr val="FEBF02"/>
                </a:solidFill>
              </a:rPr>
              <a:t>Interaction with classmates on Piazza (50 pts)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-US" dirty="0" smtClean="0">
                <a:solidFill>
                  <a:srgbClr val="FEBF02"/>
                </a:solidFill>
              </a:rPr>
              <a:t>Super impressive final project (50 pts)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1800"/>
              <a:buChar char="•"/>
            </a:pPr>
            <a:r>
              <a:rPr lang="en-US" dirty="0" smtClean="0">
                <a:solidFill>
                  <a:srgbClr val="FEBF02"/>
                </a:solidFill>
              </a:rPr>
              <a:t>Bonus questions on midterm and final exams (50 pts)</a:t>
            </a:r>
            <a:endParaRPr dirty="0">
              <a:solidFill>
                <a:srgbClr val="FEBF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4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</a:t>
            </a:r>
            <a:endParaRPr/>
          </a:p>
        </p:txBody>
      </p:sp>
      <p:sp>
        <p:nvSpPr>
          <p:cNvPr id="884" name="Google Shape;884;p114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Resolve occlusions (efficiently)</a:t>
            </a:r>
            <a:endParaRPr/>
          </a:p>
        </p:txBody>
      </p:sp>
      <p:sp>
        <p:nvSpPr>
          <p:cNvPr id="885" name="Google Shape;885;p114"/>
          <p:cNvSpPr/>
          <p:nvPr/>
        </p:nvSpPr>
        <p:spPr>
          <a:xfrm>
            <a:off x="3541713" y="2170510"/>
            <a:ext cx="1493700" cy="1527600"/>
          </a:xfrm>
          <a:prstGeom prst="can">
            <a:avLst>
              <a:gd name="adj" fmla="val 34086"/>
            </a:avLst>
          </a:prstGeom>
          <a:solidFill>
            <a:srgbClr val="FF33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14"/>
          <p:cNvSpPr/>
          <p:nvPr/>
        </p:nvSpPr>
        <p:spPr>
          <a:xfrm>
            <a:off x="3009900" y="3073003"/>
            <a:ext cx="1596900" cy="10074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5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</p:txBody>
      </p:sp>
      <p:sp>
        <p:nvSpPr>
          <p:cNvPr id="892" name="Google Shape;892;p115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Compute normals and color at vertices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Per vertex operations</a:t>
            </a:r>
            <a:endParaRPr/>
          </a:p>
        </p:txBody>
      </p:sp>
      <p:sp>
        <p:nvSpPr>
          <p:cNvPr id="893" name="Google Shape;893;p115"/>
          <p:cNvSpPr/>
          <p:nvPr/>
        </p:nvSpPr>
        <p:spPr>
          <a:xfrm>
            <a:off x="978677" y="3030640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5"/>
          <p:cNvSpPr/>
          <p:nvPr/>
        </p:nvSpPr>
        <p:spPr>
          <a:xfrm>
            <a:off x="1861327" y="2991350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5"/>
          <p:cNvSpPr/>
          <p:nvPr/>
        </p:nvSpPr>
        <p:spPr>
          <a:xfrm>
            <a:off x="902477" y="4345090"/>
            <a:ext cx="166800" cy="123900"/>
          </a:xfrm>
          <a:prstGeom prst="ellipse">
            <a:avLst/>
          </a:prstGeom>
          <a:solidFill>
            <a:srgbClr val="FF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5"/>
          <p:cNvSpPr/>
          <p:nvPr/>
        </p:nvSpPr>
        <p:spPr>
          <a:xfrm>
            <a:off x="2802714" y="4345090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115"/>
          <p:cNvCxnSpPr/>
          <p:nvPr/>
        </p:nvCxnSpPr>
        <p:spPr>
          <a:xfrm rot="10800000">
            <a:off x="1954989" y="2578240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8" name="Google Shape;898;p115"/>
          <p:cNvCxnSpPr/>
          <p:nvPr/>
        </p:nvCxnSpPr>
        <p:spPr>
          <a:xfrm rot="10800000" flipH="1">
            <a:off x="2897964" y="4064225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9" name="Google Shape;899;p115"/>
          <p:cNvCxnSpPr/>
          <p:nvPr/>
        </p:nvCxnSpPr>
        <p:spPr>
          <a:xfrm rot="10800000">
            <a:off x="713714" y="3967587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00" name="Google Shape;900;p115" descr="illumination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06321" y="2430120"/>
            <a:ext cx="4236900" cy="22884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6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Shading</a:t>
            </a:r>
            <a:endParaRPr/>
          </a:p>
        </p:txBody>
      </p:sp>
      <p:sp>
        <p:nvSpPr>
          <p:cNvPr id="906" name="Google Shape;906;p116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907" name="Google Shape;907;p116"/>
          <p:cNvSpPr/>
          <p:nvPr/>
        </p:nvSpPr>
        <p:spPr>
          <a:xfrm>
            <a:off x="1382713" y="2408635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16"/>
          <p:cNvSpPr/>
          <p:nvPr/>
        </p:nvSpPr>
        <p:spPr>
          <a:xfrm>
            <a:off x="3211513" y="3708797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6"/>
          <p:cNvSpPr/>
          <p:nvPr/>
        </p:nvSpPr>
        <p:spPr>
          <a:xfrm>
            <a:off x="2262188" y="2382441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0" name="Google Shape;910;p116"/>
          <p:cNvCxnSpPr/>
          <p:nvPr/>
        </p:nvCxnSpPr>
        <p:spPr>
          <a:xfrm rot="10800000">
            <a:off x="2359025" y="1956235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1" name="Google Shape;911;p116"/>
          <p:cNvCxnSpPr/>
          <p:nvPr/>
        </p:nvCxnSpPr>
        <p:spPr>
          <a:xfrm rot="10800000" flipH="1">
            <a:off x="3302000" y="3442219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2" name="Google Shape;912;p116"/>
          <p:cNvCxnSpPr/>
          <p:nvPr/>
        </p:nvCxnSpPr>
        <p:spPr>
          <a:xfrm rot="10800000">
            <a:off x="1117750" y="3345581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3" name="Google Shape;913;p116"/>
          <p:cNvSpPr/>
          <p:nvPr/>
        </p:nvSpPr>
        <p:spPr>
          <a:xfrm>
            <a:off x="4351338" y="2164556"/>
            <a:ext cx="2597100" cy="153480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00" scaled="0"/>
          </a:gradFill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6"/>
          <p:cNvSpPr/>
          <p:nvPr/>
        </p:nvSpPr>
        <p:spPr>
          <a:xfrm>
            <a:off x="1306513" y="3715941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16"/>
          <p:cNvSpPr/>
          <p:nvPr/>
        </p:nvSpPr>
        <p:spPr>
          <a:xfrm>
            <a:off x="3127375" y="2883694"/>
            <a:ext cx="1590600" cy="140400"/>
          </a:xfrm>
          <a:prstGeom prst="rightArrow">
            <a:avLst>
              <a:gd name="adj1" fmla="val 50000"/>
              <a:gd name="adj2" fmla="val 212288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7"/>
          <p:cNvSpPr/>
          <p:nvPr/>
        </p:nvSpPr>
        <p:spPr>
          <a:xfrm>
            <a:off x="4978400" y="2602706"/>
            <a:ext cx="2295600" cy="1706100"/>
          </a:xfrm>
          <a:prstGeom prst="rect">
            <a:avLst/>
          </a:prstGeom>
          <a:solidFill>
            <a:schemeClr val="lt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17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Rasterization</a:t>
            </a:r>
            <a:endParaRPr/>
          </a:p>
        </p:txBody>
      </p:sp>
      <p:sp>
        <p:nvSpPr>
          <p:cNvPr id="922" name="Google Shape;922;p117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3100"/>
              <a:buFont typeface="Arial"/>
              <a:buNone/>
            </a:pPr>
            <a:r>
              <a:rPr lang="en"/>
              <a:t>Convert to colored pixels</a:t>
            </a:r>
            <a:endParaRPr/>
          </a:p>
        </p:txBody>
      </p:sp>
      <p:sp>
        <p:nvSpPr>
          <p:cNvPr id="923" name="Google Shape;923;p117"/>
          <p:cNvSpPr/>
          <p:nvPr/>
        </p:nvSpPr>
        <p:spPr>
          <a:xfrm>
            <a:off x="1247775" y="2896791"/>
            <a:ext cx="1932000" cy="1363200"/>
          </a:xfrm>
          <a:prstGeom prst="triangle">
            <a:avLst>
              <a:gd name="adj" fmla="val 50000"/>
            </a:avLst>
          </a:prstGeom>
          <a:noFill/>
          <a:ln w="254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17"/>
          <p:cNvSpPr/>
          <p:nvPr/>
        </p:nvSpPr>
        <p:spPr>
          <a:xfrm>
            <a:off x="3076575" y="4196953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17"/>
          <p:cNvSpPr/>
          <p:nvPr/>
        </p:nvSpPr>
        <p:spPr>
          <a:xfrm>
            <a:off x="2127250" y="2870597"/>
            <a:ext cx="166800" cy="123900"/>
          </a:xfrm>
          <a:prstGeom prst="ellipse">
            <a:avLst/>
          </a:prstGeom>
          <a:solidFill>
            <a:srgbClr val="000000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117"/>
          <p:cNvCxnSpPr/>
          <p:nvPr/>
        </p:nvCxnSpPr>
        <p:spPr>
          <a:xfrm rot="10800000">
            <a:off x="2224088" y="2444391"/>
            <a:ext cx="0" cy="4524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7" name="Google Shape;927;p117"/>
          <p:cNvCxnSpPr/>
          <p:nvPr/>
        </p:nvCxnSpPr>
        <p:spPr>
          <a:xfrm rot="10800000" flipH="1">
            <a:off x="3167063" y="3930375"/>
            <a:ext cx="354000" cy="3273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8" name="Google Shape;928;p117"/>
          <p:cNvCxnSpPr/>
          <p:nvPr/>
        </p:nvCxnSpPr>
        <p:spPr>
          <a:xfrm rot="10800000">
            <a:off x="982813" y="3833738"/>
            <a:ext cx="247500" cy="4287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9" name="Google Shape;929;p117"/>
          <p:cNvSpPr/>
          <p:nvPr/>
        </p:nvSpPr>
        <p:spPr>
          <a:xfrm>
            <a:off x="1171575" y="4204097"/>
            <a:ext cx="166800" cy="1239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17"/>
          <p:cNvSpPr/>
          <p:nvPr/>
        </p:nvSpPr>
        <p:spPr>
          <a:xfrm>
            <a:off x="2992438" y="3371850"/>
            <a:ext cx="1590600" cy="140400"/>
          </a:xfrm>
          <a:prstGeom prst="rightArrow">
            <a:avLst>
              <a:gd name="adj1" fmla="val 50000"/>
              <a:gd name="adj2" fmla="val 212288"/>
            </a:avLst>
          </a:prstGeom>
          <a:solidFill>
            <a:schemeClr val="hlink"/>
          </a:solidFill>
          <a:ln w="12700" cap="sq" cmpd="sng">
            <a:solidFill>
              <a:schemeClr val="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p117"/>
          <p:cNvGrpSpPr/>
          <p:nvPr/>
        </p:nvGrpSpPr>
        <p:grpSpPr>
          <a:xfrm>
            <a:off x="4976813" y="2595563"/>
            <a:ext cx="2316225" cy="1727691"/>
            <a:chOff x="4976813" y="3460750"/>
            <a:chExt cx="2316225" cy="2303588"/>
          </a:xfrm>
        </p:grpSpPr>
        <p:sp>
          <p:nvSpPr>
            <p:cNvPr id="932" name="Google Shape;932;p117"/>
            <p:cNvSpPr/>
            <p:nvPr/>
          </p:nvSpPr>
          <p:spPr>
            <a:xfrm>
              <a:off x="4979988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17"/>
            <p:cNvSpPr/>
            <p:nvPr/>
          </p:nvSpPr>
          <p:spPr>
            <a:xfrm>
              <a:off x="511651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7"/>
            <p:cNvSpPr/>
            <p:nvPr/>
          </p:nvSpPr>
          <p:spPr>
            <a:xfrm>
              <a:off x="526732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17"/>
            <p:cNvSpPr/>
            <p:nvPr/>
          </p:nvSpPr>
          <p:spPr>
            <a:xfrm>
              <a:off x="541496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17"/>
            <p:cNvSpPr/>
            <p:nvPr/>
          </p:nvSpPr>
          <p:spPr>
            <a:xfrm>
              <a:off x="5557838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17"/>
            <p:cNvSpPr/>
            <p:nvPr/>
          </p:nvSpPr>
          <p:spPr>
            <a:xfrm>
              <a:off x="570547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17"/>
            <p:cNvSpPr/>
            <p:nvPr/>
          </p:nvSpPr>
          <p:spPr>
            <a:xfrm>
              <a:off x="5845175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7"/>
            <p:cNvSpPr/>
            <p:nvPr/>
          </p:nvSpPr>
          <p:spPr>
            <a:xfrm>
              <a:off x="5992813" y="34655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7"/>
            <p:cNvSpPr/>
            <p:nvPr/>
          </p:nvSpPr>
          <p:spPr>
            <a:xfrm>
              <a:off x="6138863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17"/>
            <p:cNvSpPr/>
            <p:nvPr/>
          </p:nvSpPr>
          <p:spPr>
            <a:xfrm>
              <a:off x="627538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17"/>
            <p:cNvSpPr/>
            <p:nvPr/>
          </p:nvSpPr>
          <p:spPr>
            <a:xfrm>
              <a:off x="642620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17"/>
            <p:cNvSpPr/>
            <p:nvPr/>
          </p:nvSpPr>
          <p:spPr>
            <a:xfrm>
              <a:off x="657383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17"/>
            <p:cNvSpPr/>
            <p:nvPr/>
          </p:nvSpPr>
          <p:spPr>
            <a:xfrm>
              <a:off x="6716713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17"/>
            <p:cNvSpPr/>
            <p:nvPr/>
          </p:nvSpPr>
          <p:spPr>
            <a:xfrm>
              <a:off x="686435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17"/>
            <p:cNvSpPr/>
            <p:nvPr/>
          </p:nvSpPr>
          <p:spPr>
            <a:xfrm>
              <a:off x="7004050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17"/>
            <p:cNvSpPr/>
            <p:nvPr/>
          </p:nvSpPr>
          <p:spPr>
            <a:xfrm>
              <a:off x="7151688" y="3460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17"/>
            <p:cNvSpPr/>
            <p:nvPr/>
          </p:nvSpPr>
          <p:spPr>
            <a:xfrm>
              <a:off x="49799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7"/>
            <p:cNvSpPr/>
            <p:nvPr/>
          </p:nvSpPr>
          <p:spPr>
            <a:xfrm>
              <a:off x="51165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7"/>
            <p:cNvSpPr/>
            <p:nvPr/>
          </p:nvSpPr>
          <p:spPr>
            <a:xfrm>
              <a:off x="526732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7"/>
            <p:cNvSpPr/>
            <p:nvPr/>
          </p:nvSpPr>
          <p:spPr>
            <a:xfrm>
              <a:off x="541496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7"/>
            <p:cNvSpPr/>
            <p:nvPr/>
          </p:nvSpPr>
          <p:spPr>
            <a:xfrm>
              <a:off x="555783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7"/>
            <p:cNvSpPr/>
            <p:nvPr/>
          </p:nvSpPr>
          <p:spPr>
            <a:xfrm>
              <a:off x="570547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7"/>
            <p:cNvSpPr/>
            <p:nvPr/>
          </p:nvSpPr>
          <p:spPr>
            <a:xfrm>
              <a:off x="5845175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17"/>
            <p:cNvSpPr/>
            <p:nvPr/>
          </p:nvSpPr>
          <p:spPr>
            <a:xfrm>
              <a:off x="59928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17"/>
            <p:cNvSpPr/>
            <p:nvPr/>
          </p:nvSpPr>
          <p:spPr>
            <a:xfrm>
              <a:off x="613886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7"/>
            <p:cNvSpPr/>
            <p:nvPr/>
          </p:nvSpPr>
          <p:spPr>
            <a:xfrm>
              <a:off x="62753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7"/>
            <p:cNvSpPr/>
            <p:nvPr/>
          </p:nvSpPr>
          <p:spPr>
            <a:xfrm>
              <a:off x="642620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7"/>
            <p:cNvSpPr/>
            <p:nvPr/>
          </p:nvSpPr>
          <p:spPr>
            <a:xfrm>
              <a:off x="657383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7"/>
            <p:cNvSpPr/>
            <p:nvPr/>
          </p:nvSpPr>
          <p:spPr>
            <a:xfrm>
              <a:off x="6716713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7"/>
            <p:cNvSpPr/>
            <p:nvPr/>
          </p:nvSpPr>
          <p:spPr>
            <a:xfrm>
              <a:off x="686435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7"/>
            <p:cNvSpPr/>
            <p:nvPr/>
          </p:nvSpPr>
          <p:spPr>
            <a:xfrm>
              <a:off x="7004050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7"/>
            <p:cNvSpPr/>
            <p:nvPr/>
          </p:nvSpPr>
          <p:spPr>
            <a:xfrm>
              <a:off x="7151688" y="363061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7"/>
            <p:cNvSpPr/>
            <p:nvPr/>
          </p:nvSpPr>
          <p:spPr>
            <a:xfrm>
              <a:off x="4984750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7"/>
            <p:cNvSpPr/>
            <p:nvPr/>
          </p:nvSpPr>
          <p:spPr>
            <a:xfrm>
              <a:off x="512127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7"/>
            <p:cNvSpPr/>
            <p:nvPr/>
          </p:nvSpPr>
          <p:spPr>
            <a:xfrm>
              <a:off x="527208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7"/>
            <p:cNvSpPr/>
            <p:nvPr/>
          </p:nvSpPr>
          <p:spPr>
            <a:xfrm>
              <a:off x="541972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7"/>
            <p:cNvSpPr/>
            <p:nvPr/>
          </p:nvSpPr>
          <p:spPr>
            <a:xfrm>
              <a:off x="5562600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17"/>
            <p:cNvSpPr/>
            <p:nvPr/>
          </p:nvSpPr>
          <p:spPr>
            <a:xfrm>
              <a:off x="571023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17"/>
            <p:cNvSpPr/>
            <p:nvPr/>
          </p:nvSpPr>
          <p:spPr>
            <a:xfrm>
              <a:off x="5849938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17"/>
            <p:cNvSpPr/>
            <p:nvPr/>
          </p:nvSpPr>
          <p:spPr>
            <a:xfrm>
              <a:off x="5997575" y="3792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17"/>
            <p:cNvSpPr/>
            <p:nvPr/>
          </p:nvSpPr>
          <p:spPr>
            <a:xfrm>
              <a:off x="6143625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17"/>
            <p:cNvSpPr/>
            <p:nvPr/>
          </p:nvSpPr>
          <p:spPr>
            <a:xfrm>
              <a:off x="628015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17"/>
            <p:cNvSpPr/>
            <p:nvPr/>
          </p:nvSpPr>
          <p:spPr>
            <a:xfrm>
              <a:off x="643096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17"/>
            <p:cNvSpPr/>
            <p:nvPr/>
          </p:nvSpPr>
          <p:spPr>
            <a:xfrm>
              <a:off x="657860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7"/>
            <p:cNvSpPr/>
            <p:nvPr/>
          </p:nvSpPr>
          <p:spPr>
            <a:xfrm>
              <a:off x="6721475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17"/>
            <p:cNvSpPr/>
            <p:nvPr/>
          </p:nvSpPr>
          <p:spPr>
            <a:xfrm>
              <a:off x="686911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17"/>
            <p:cNvSpPr/>
            <p:nvPr/>
          </p:nvSpPr>
          <p:spPr>
            <a:xfrm>
              <a:off x="7008813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7"/>
            <p:cNvSpPr/>
            <p:nvPr/>
          </p:nvSpPr>
          <p:spPr>
            <a:xfrm>
              <a:off x="7156450" y="3787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17"/>
            <p:cNvSpPr/>
            <p:nvPr/>
          </p:nvSpPr>
          <p:spPr>
            <a:xfrm>
              <a:off x="49847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7"/>
            <p:cNvSpPr/>
            <p:nvPr/>
          </p:nvSpPr>
          <p:spPr>
            <a:xfrm>
              <a:off x="51212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7"/>
            <p:cNvSpPr/>
            <p:nvPr/>
          </p:nvSpPr>
          <p:spPr>
            <a:xfrm>
              <a:off x="527208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7"/>
            <p:cNvSpPr/>
            <p:nvPr/>
          </p:nvSpPr>
          <p:spPr>
            <a:xfrm>
              <a:off x="541972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7"/>
            <p:cNvSpPr/>
            <p:nvPr/>
          </p:nvSpPr>
          <p:spPr>
            <a:xfrm>
              <a:off x="556260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7"/>
            <p:cNvSpPr/>
            <p:nvPr/>
          </p:nvSpPr>
          <p:spPr>
            <a:xfrm>
              <a:off x="571023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7"/>
            <p:cNvSpPr/>
            <p:nvPr/>
          </p:nvSpPr>
          <p:spPr>
            <a:xfrm>
              <a:off x="5849938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7"/>
            <p:cNvSpPr/>
            <p:nvPr/>
          </p:nvSpPr>
          <p:spPr>
            <a:xfrm>
              <a:off x="59975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7"/>
            <p:cNvSpPr/>
            <p:nvPr/>
          </p:nvSpPr>
          <p:spPr>
            <a:xfrm>
              <a:off x="614362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7"/>
            <p:cNvSpPr/>
            <p:nvPr/>
          </p:nvSpPr>
          <p:spPr>
            <a:xfrm>
              <a:off x="62801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7"/>
            <p:cNvSpPr/>
            <p:nvPr/>
          </p:nvSpPr>
          <p:spPr>
            <a:xfrm>
              <a:off x="643096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7"/>
            <p:cNvSpPr/>
            <p:nvPr/>
          </p:nvSpPr>
          <p:spPr>
            <a:xfrm>
              <a:off x="657860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7"/>
            <p:cNvSpPr/>
            <p:nvPr/>
          </p:nvSpPr>
          <p:spPr>
            <a:xfrm>
              <a:off x="6721475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7"/>
            <p:cNvSpPr/>
            <p:nvPr/>
          </p:nvSpPr>
          <p:spPr>
            <a:xfrm>
              <a:off x="686911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7"/>
            <p:cNvSpPr/>
            <p:nvPr/>
          </p:nvSpPr>
          <p:spPr>
            <a:xfrm>
              <a:off x="7008813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7"/>
            <p:cNvSpPr/>
            <p:nvPr/>
          </p:nvSpPr>
          <p:spPr>
            <a:xfrm>
              <a:off x="7156450" y="39576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7"/>
            <p:cNvSpPr/>
            <p:nvPr/>
          </p:nvSpPr>
          <p:spPr>
            <a:xfrm>
              <a:off x="4976813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7"/>
            <p:cNvSpPr/>
            <p:nvPr/>
          </p:nvSpPr>
          <p:spPr>
            <a:xfrm>
              <a:off x="511333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7"/>
            <p:cNvSpPr/>
            <p:nvPr/>
          </p:nvSpPr>
          <p:spPr>
            <a:xfrm>
              <a:off x="526415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7"/>
            <p:cNvSpPr/>
            <p:nvPr/>
          </p:nvSpPr>
          <p:spPr>
            <a:xfrm>
              <a:off x="541178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7"/>
            <p:cNvSpPr/>
            <p:nvPr/>
          </p:nvSpPr>
          <p:spPr>
            <a:xfrm>
              <a:off x="5554663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7"/>
            <p:cNvSpPr/>
            <p:nvPr/>
          </p:nvSpPr>
          <p:spPr>
            <a:xfrm>
              <a:off x="570230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7"/>
            <p:cNvSpPr/>
            <p:nvPr/>
          </p:nvSpPr>
          <p:spPr>
            <a:xfrm>
              <a:off x="5842000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7"/>
            <p:cNvSpPr/>
            <p:nvPr/>
          </p:nvSpPr>
          <p:spPr>
            <a:xfrm>
              <a:off x="5989638" y="41243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7"/>
            <p:cNvSpPr/>
            <p:nvPr/>
          </p:nvSpPr>
          <p:spPr>
            <a:xfrm>
              <a:off x="6135688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7"/>
            <p:cNvSpPr/>
            <p:nvPr/>
          </p:nvSpPr>
          <p:spPr>
            <a:xfrm>
              <a:off x="627221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7"/>
            <p:cNvSpPr/>
            <p:nvPr/>
          </p:nvSpPr>
          <p:spPr>
            <a:xfrm>
              <a:off x="642302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7"/>
            <p:cNvSpPr/>
            <p:nvPr/>
          </p:nvSpPr>
          <p:spPr>
            <a:xfrm>
              <a:off x="657066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7"/>
            <p:cNvSpPr/>
            <p:nvPr/>
          </p:nvSpPr>
          <p:spPr>
            <a:xfrm>
              <a:off x="6713538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7"/>
            <p:cNvSpPr/>
            <p:nvPr/>
          </p:nvSpPr>
          <p:spPr>
            <a:xfrm>
              <a:off x="686117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7"/>
            <p:cNvSpPr/>
            <p:nvPr/>
          </p:nvSpPr>
          <p:spPr>
            <a:xfrm>
              <a:off x="7000875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7"/>
            <p:cNvSpPr/>
            <p:nvPr/>
          </p:nvSpPr>
          <p:spPr>
            <a:xfrm>
              <a:off x="7148513" y="41195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7"/>
            <p:cNvSpPr/>
            <p:nvPr/>
          </p:nvSpPr>
          <p:spPr>
            <a:xfrm>
              <a:off x="49768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7"/>
            <p:cNvSpPr/>
            <p:nvPr/>
          </p:nvSpPr>
          <p:spPr>
            <a:xfrm>
              <a:off x="51133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7"/>
            <p:cNvSpPr/>
            <p:nvPr/>
          </p:nvSpPr>
          <p:spPr>
            <a:xfrm>
              <a:off x="526415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7"/>
            <p:cNvSpPr/>
            <p:nvPr/>
          </p:nvSpPr>
          <p:spPr>
            <a:xfrm>
              <a:off x="541178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7"/>
            <p:cNvSpPr/>
            <p:nvPr/>
          </p:nvSpPr>
          <p:spPr>
            <a:xfrm>
              <a:off x="555466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7"/>
            <p:cNvSpPr/>
            <p:nvPr/>
          </p:nvSpPr>
          <p:spPr>
            <a:xfrm>
              <a:off x="570230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7"/>
            <p:cNvSpPr/>
            <p:nvPr/>
          </p:nvSpPr>
          <p:spPr>
            <a:xfrm>
              <a:off x="5842000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7"/>
            <p:cNvSpPr/>
            <p:nvPr/>
          </p:nvSpPr>
          <p:spPr>
            <a:xfrm>
              <a:off x="59896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7"/>
            <p:cNvSpPr/>
            <p:nvPr/>
          </p:nvSpPr>
          <p:spPr>
            <a:xfrm>
              <a:off x="613568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7"/>
            <p:cNvSpPr/>
            <p:nvPr/>
          </p:nvSpPr>
          <p:spPr>
            <a:xfrm>
              <a:off x="62722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7"/>
            <p:cNvSpPr/>
            <p:nvPr/>
          </p:nvSpPr>
          <p:spPr>
            <a:xfrm>
              <a:off x="642302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7"/>
            <p:cNvSpPr/>
            <p:nvPr/>
          </p:nvSpPr>
          <p:spPr>
            <a:xfrm>
              <a:off x="657066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7"/>
            <p:cNvSpPr/>
            <p:nvPr/>
          </p:nvSpPr>
          <p:spPr>
            <a:xfrm>
              <a:off x="6713538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7"/>
            <p:cNvSpPr/>
            <p:nvPr/>
          </p:nvSpPr>
          <p:spPr>
            <a:xfrm>
              <a:off x="686117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7"/>
            <p:cNvSpPr/>
            <p:nvPr/>
          </p:nvSpPr>
          <p:spPr>
            <a:xfrm>
              <a:off x="7000875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7"/>
            <p:cNvSpPr/>
            <p:nvPr/>
          </p:nvSpPr>
          <p:spPr>
            <a:xfrm>
              <a:off x="7148513" y="428942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17"/>
            <p:cNvSpPr/>
            <p:nvPr/>
          </p:nvSpPr>
          <p:spPr>
            <a:xfrm>
              <a:off x="4981575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7"/>
            <p:cNvSpPr/>
            <p:nvPr/>
          </p:nvSpPr>
          <p:spPr>
            <a:xfrm>
              <a:off x="5118100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17"/>
            <p:cNvSpPr/>
            <p:nvPr/>
          </p:nvSpPr>
          <p:spPr>
            <a:xfrm>
              <a:off x="526891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17"/>
            <p:cNvSpPr/>
            <p:nvPr/>
          </p:nvSpPr>
          <p:spPr>
            <a:xfrm>
              <a:off x="5416550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7"/>
            <p:cNvSpPr/>
            <p:nvPr/>
          </p:nvSpPr>
          <p:spPr>
            <a:xfrm>
              <a:off x="5559425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7"/>
            <p:cNvSpPr/>
            <p:nvPr/>
          </p:nvSpPr>
          <p:spPr>
            <a:xfrm>
              <a:off x="570706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7"/>
            <p:cNvSpPr/>
            <p:nvPr/>
          </p:nvSpPr>
          <p:spPr>
            <a:xfrm>
              <a:off x="5846763" y="44513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7"/>
            <p:cNvSpPr/>
            <p:nvPr/>
          </p:nvSpPr>
          <p:spPr>
            <a:xfrm>
              <a:off x="5994400" y="4451350"/>
              <a:ext cx="135000" cy="155700"/>
            </a:xfrm>
            <a:prstGeom prst="rect">
              <a:avLst/>
            </a:prstGeom>
            <a:solidFill>
              <a:srgbClr val="145150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7"/>
            <p:cNvSpPr/>
            <p:nvPr/>
          </p:nvSpPr>
          <p:spPr>
            <a:xfrm>
              <a:off x="6140450" y="4446588"/>
              <a:ext cx="135000" cy="155700"/>
            </a:xfrm>
            <a:prstGeom prst="rect">
              <a:avLst/>
            </a:prstGeom>
            <a:solidFill>
              <a:srgbClr val="145150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7"/>
            <p:cNvSpPr/>
            <p:nvPr/>
          </p:nvSpPr>
          <p:spPr>
            <a:xfrm>
              <a:off x="627697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7"/>
            <p:cNvSpPr/>
            <p:nvPr/>
          </p:nvSpPr>
          <p:spPr>
            <a:xfrm>
              <a:off x="642778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7"/>
            <p:cNvSpPr/>
            <p:nvPr/>
          </p:nvSpPr>
          <p:spPr>
            <a:xfrm>
              <a:off x="657542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7"/>
            <p:cNvSpPr/>
            <p:nvPr/>
          </p:nvSpPr>
          <p:spPr>
            <a:xfrm>
              <a:off x="6718300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7"/>
            <p:cNvSpPr/>
            <p:nvPr/>
          </p:nvSpPr>
          <p:spPr>
            <a:xfrm>
              <a:off x="686593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7"/>
            <p:cNvSpPr/>
            <p:nvPr/>
          </p:nvSpPr>
          <p:spPr>
            <a:xfrm>
              <a:off x="7005638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7"/>
            <p:cNvSpPr/>
            <p:nvPr/>
          </p:nvSpPr>
          <p:spPr>
            <a:xfrm>
              <a:off x="7153275" y="444658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17"/>
            <p:cNvSpPr/>
            <p:nvPr/>
          </p:nvSpPr>
          <p:spPr>
            <a:xfrm>
              <a:off x="498157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17"/>
            <p:cNvSpPr/>
            <p:nvPr/>
          </p:nvSpPr>
          <p:spPr>
            <a:xfrm>
              <a:off x="511810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7"/>
            <p:cNvSpPr/>
            <p:nvPr/>
          </p:nvSpPr>
          <p:spPr>
            <a:xfrm>
              <a:off x="5268913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17"/>
            <p:cNvSpPr/>
            <p:nvPr/>
          </p:nvSpPr>
          <p:spPr>
            <a:xfrm>
              <a:off x="541655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17"/>
            <p:cNvSpPr/>
            <p:nvPr/>
          </p:nvSpPr>
          <p:spPr>
            <a:xfrm>
              <a:off x="555942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7"/>
            <p:cNvSpPr/>
            <p:nvPr/>
          </p:nvSpPr>
          <p:spPr>
            <a:xfrm>
              <a:off x="5707063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17"/>
            <p:cNvSpPr/>
            <p:nvPr/>
          </p:nvSpPr>
          <p:spPr>
            <a:xfrm>
              <a:off x="5846763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17"/>
            <p:cNvSpPr/>
            <p:nvPr/>
          </p:nvSpPr>
          <p:spPr>
            <a:xfrm>
              <a:off x="5994400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7"/>
            <p:cNvSpPr/>
            <p:nvPr/>
          </p:nvSpPr>
          <p:spPr>
            <a:xfrm>
              <a:off x="6140450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17"/>
            <p:cNvSpPr/>
            <p:nvPr/>
          </p:nvSpPr>
          <p:spPr>
            <a:xfrm>
              <a:off x="6276975" y="4616450"/>
              <a:ext cx="135000" cy="155700"/>
            </a:xfrm>
            <a:prstGeom prst="rect">
              <a:avLst/>
            </a:prstGeom>
            <a:solidFill>
              <a:srgbClr val="20807E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17"/>
            <p:cNvSpPr/>
            <p:nvPr/>
          </p:nvSpPr>
          <p:spPr>
            <a:xfrm>
              <a:off x="642778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7"/>
            <p:cNvSpPr/>
            <p:nvPr/>
          </p:nvSpPr>
          <p:spPr>
            <a:xfrm>
              <a:off x="657542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17"/>
            <p:cNvSpPr/>
            <p:nvPr/>
          </p:nvSpPr>
          <p:spPr>
            <a:xfrm>
              <a:off x="6718300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17"/>
            <p:cNvSpPr/>
            <p:nvPr/>
          </p:nvSpPr>
          <p:spPr>
            <a:xfrm>
              <a:off x="686593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7"/>
            <p:cNvSpPr/>
            <p:nvPr/>
          </p:nvSpPr>
          <p:spPr>
            <a:xfrm>
              <a:off x="7005638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17"/>
            <p:cNvSpPr/>
            <p:nvPr/>
          </p:nvSpPr>
          <p:spPr>
            <a:xfrm>
              <a:off x="7153275" y="46164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17"/>
            <p:cNvSpPr/>
            <p:nvPr/>
          </p:nvSpPr>
          <p:spPr>
            <a:xfrm>
              <a:off x="4986338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17"/>
            <p:cNvSpPr/>
            <p:nvPr/>
          </p:nvSpPr>
          <p:spPr>
            <a:xfrm>
              <a:off x="5122863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17"/>
            <p:cNvSpPr/>
            <p:nvPr/>
          </p:nvSpPr>
          <p:spPr>
            <a:xfrm>
              <a:off x="5273675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17"/>
            <p:cNvSpPr/>
            <p:nvPr/>
          </p:nvSpPr>
          <p:spPr>
            <a:xfrm>
              <a:off x="5421313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17"/>
            <p:cNvSpPr/>
            <p:nvPr/>
          </p:nvSpPr>
          <p:spPr>
            <a:xfrm>
              <a:off x="5564188" y="47799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17"/>
            <p:cNvSpPr/>
            <p:nvPr/>
          </p:nvSpPr>
          <p:spPr>
            <a:xfrm>
              <a:off x="5711825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17"/>
            <p:cNvSpPr/>
            <p:nvPr/>
          </p:nvSpPr>
          <p:spPr>
            <a:xfrm>
              <a:off x="5851525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17"/>
            <p:cNvSpPr/>
            <p:nvPr/>
          </p:nvSpPr>
          <p:spPr>
            <a:xfrm>
              <a:off x="5999163" y="47799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17"/>
            <p:cNvSpPr/>
            <p:nvPr/>
          </p:nvSpPr>
          <p:spPr>
            <a:xfrm>
              <a:off x="6145213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17"/>
            <p:cNvSpPr/>
            <p:nvPr/>
          </p:nvSpPr>
          <p:spPr>
            <a:xfrm>
              <a:off x="6281738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17"/>
            <p:cNvSpPr/>
            <p:nvPr/>
          </p:nvSpPr>
          <p:spPr>
            <a:xfrm>
              <a:off x="6432550" y="4775200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17"/>
            <p:cNvSpPr/>
            <p:nvPr/>
          </p:nvSpPr>
          <p:spPr>
            <a:xfrm>
              <a:off x="6580188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17"/>
            <p:cNvSpPr/>
            <p:nvPr/>
          </p:nvSpPr>
          <p:spPr>
            <a:xfrm>
              <a:off x="6723063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17"/>
            <p:cNvSpPr/>
            <p:nvPr/>
          </p:nvSpPr>
          <p:spPr>
            <a:xfrm>
              <a:off x="6870700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17"/>
            <p:cNvSpPr/>
            <p:nvPr/>
          </p:nvSpPr>
          <p:spPr>
            <a:xfrm>
              <a:off x="7010400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17"/>
            <p:cNvSpPr/>
            <p:nvPr/>
          </p:nvSpPr>
          <p:spPr>
            <a:xfrm>
              <a:off x="7158038" y="47752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17"/>
            <p:cNvSpPr/>
            <p:nvPr/>
          </p:nvSpPr>
          <p:spPr>
            <a:xfrm>
              <a:off x="4986338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17"/>
            <p:cNvSpPr/>
            <p:nvPr/>
          </p:nvSpPr>
          <p:spPr>
            <a:xfrm>
              <a:off x="512286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17"/>
            <p:cNvSpPr/>
            <p:nvPr/>
          </p:nvSpPr>
          <p:spPr>
            <a:xfrm>
              <a:off x="5273675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17"/>
            <p:cNvSpPr/>
            <p:nvPr/>
          </p:nvSpPr>
          <p:spPr>
            <a:xfrm>
              <a:off x="542131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17"/>
            <p:cNvSpPr/>
            <p:nvPr/>
          </p:nvSpPr>
          <p:spPr>
            <a:xfrm>
              <a:off x="556418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17"/>
            <p:cNvSpPr/>
            <p:nvPr/>
          </p:nvSpPr>
          <p:spPr>
            <a:xfrm>
              <a:off x="5711825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17"/>
            <p:cNvSpPr/>
            <p:nvPr/>
          </p:nvSpPr>
          <p:spPr>
            <a:xfrm>
              <a:off x="5851525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17"/>
            <p:cNvSpPr/>
            <p:nvPr/>
          </p:nvSpPr>
          <p:spPr>
            <a:xfrm>
              <a:off x="5999163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17"/>
            <p:cNvSpPr/>
            <p:nvPr/>
          </p:nvSpPr>
          <p:spPr>
            <a:xfrm>
              <a:off x="6145213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17"/>
            <p:cNvSpPr/>
            <p:nvPr/>
          </p:nvSpPr>
          <p:spPr>
            <a:xfrm>
              <a:off x="628173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17"/>
            <p:cNvSpPr/>
            <p:nvPr/>
          </p:nvSpPr>
          <p:spPr>
            <a:xfrm>
              <a:off x="6432550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17"/>
            <p:cNvSpPr/>
            <p:nvPr/>
          </p:nvSpPr>
          <p:spPr>
            <a:xfrm>
              <a:off x="6580188" y="4945063"/>
              <a:ext cx="135000" cy="155700"/>
            </a:xfrm>
            <a:prstGeom prst="rect">
              <a:avLst/>
            </a:prstGeom>
            <a:solidFill>
              <a:srgbClr val="2CB5B2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17"/>
            <p:cNvSpPr/>
            <p:nvPr/>
          </p:nvSpPr>
          <p:spPr>
            <a:xfrm>
              <a:off x="6723063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17"/>
            <p:cNvSpPr/>
            <p:nvPr/>
          </p:nvSpPr>
          <p:spPr>
            <a:xfrm>
              <a:off x="6870700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17"/>
            <p:cNvSpPr/>
            <p:nvPr/>
          </p:nvSpPr>
          <p:spPr>
            <a:xfrm>
              <a:off x="7010400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17"/>
            <p:cNvSpPr/>
            <p:nvPr/>
          </p:nvSpPr>
          <p:spPr>
            <a:xfrm>
              <a:off x="7158038" y="4945063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17"/>
            <p:cNvSpPr/>
            <p:nvPr/>
          </p:nvSpPr>
          <p:spPr>
            <a:xfrm>
              <a:off x="4981575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17"/>
            <p:cNvSpPr/>
            <p:nvPr/>
          </p:nvSpPr>
          <p:spPr>
            <a:xfrm>
              <a:off x="5118100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17"/>
            <p:cNvSpPr/>
            <p:nvPr/>
          </p:nvSpPr>
          <p:spPr>
            <a:xfrm>
              <a:off x="5268913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17"/>
            <p:cNvSpPr/>
            <p:nvPr/>
          </p:nvSpPr>
          <p:spPr>
            <a:xfrm>
              <a:off x="5415756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17"/>
            <p:cNvSpPr/>
            <p:nvPr/>
          </p:nvSpPr>
          <p:spPr>
            <a:xfrm>
              <a:off x="555942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17"/>
            <p:cNvSpPr/>
            <p:nvPr/>
          </p:nvSpPr>
          <p:spPr>
            <a:xfrm>
              <a:off x="5707063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17"/>
            <p:cNvSpPr/>
            <p:nvPr/>
          </p:nvSpPr>
          <p:spPr>
            <a:xfrm>
              <a:off x="5846763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17"/>
            <p:cNvSpPr/>
            <p:nvPr/>
          </p:nvSpPr>
          <p:spPr>
            <a:xfrm>
              <a:off x="599440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17"/>
            <p:cNvSpPr/>
            <p:nvPr/>
          </p:nvSpPr>
          <p:spPr>
            <a:xfrm>
              <a:off x="614045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17"/>
            <p:cNvSpPr/>
            <p:nvPr/>
          </p:nvSpPr>
          <p:spPr>
            <a:xfrm>
              <a:off x="627697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17"/>
            <p:cNvSpPr/>
            <p:nvPr/>
          </p:nvSpPr>
          <p:spPr>
            <a:xfrm>
              <a:off x="6427788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17"/>
            <p:cNvSpPr/>
            <p:nvPr/>
          </p:nvSpPr>
          <p:spPr>
            <a:xfrm>
              <a:off x="6575425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17"/>
            <p:cNvSpPr/>
            <p:nvPr/>
          </p:nvSpPr>
          <p:spPr>
            <a:xfrm>
              <a:off x="6718300" y="5111750"/>
              <a:ext cx="135000" cy="155700"/>
            </a:xfrm>
            <a:prstGeom prst="rect">
              <a:avLst/>
            </a:prstGeom>
            <a:solidFill>
              <a:srgbClr val="33CCCC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17"/>
            <p:cNvSpPr/>
            <p:nvPr/>
          </p:nvSpPr>
          <p:spPr>
            <a:xfrm>
              <a:off x="6865938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17"/>
            <p:cNvSpPr/>
            <p:nvPr/>
          </p:nvSpPr>
          <p:spPr>
            <a:xfrm>
              <a:off x="7005638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17"/>
            <p:cNvSpPr/>
            <p:nvPr/>
          </p:nvSpPr>
          <p:spPr>
            <a:xfrm>
              <a:off x="7153275" y="511175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17"/>
            <p:cNvSpPr/>
            <p:nvPr/>
          </p:nvSpPr>
          <p:spPr>
            <a:xfrm>
              <a:off x="4981575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17"/>
            <p:cNvSpPr/>
            <p:nvPr/>
          </p:nvSpPr>
          <p:spPr>
            <a:xfrm>
              <a:off x="5442593" y="5301751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17"/>
            <p:cNvSpPr/>
            <p:nvPr/>
          </p:nvSpPr>
          <p:spPr>
            <a:xfrm>
              <a:off x="527438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17"/>
            <p:cNvSpPr/>
            <p:nvPr/>
          </p:nvSpPr>
          <p:spPr>
            <a:xfrm>
              <a:off x="541655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17"/>
            <p:cNvSpPr/>
            <p:nvPr/>
          </p:nvSpPr>
          <p:spPr>
            <a:xfrm>
              <a:off x="555942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17"/>
            <p:cNvSpPr/>
            <p:nvPr/>
          </p:nvSpPr>
          <p:spPr>
            <a:xfrm>
              <a:off x="5707063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17"/>
            <p:cNvSpPr/>
            <p:nvPr/>
          </p:nvSpPr>
          <p:spPr>
            <a:xfrm>
              <a:off x="5846763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17"/>
            <p:cNvSpPr/>
            <p:nvPr/>
          </p:nvSpPr>
          <p:spPr>
            <a:xfrm>
              <a:off x="599440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17"/>
            <p:cNvSpPr/>
            <p:nvPr/>
          </p:nvSpPr>
          <p:spPr>
            <a:xfrm>
              <a:off x="614045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17"/>
            <p:cNvSpPr/>
            <p:nvPr/>
          </p:nvSpPr>
          <p:spPr>
            <a:xfrm>
              <a:off x="627697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17"/>
            <p:cNvSpPr/>
            <p:nvPr/>
          </p:nvSpPr>
          <p:spPr>
            <a:xfrm>
              <a:off x="642778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17"/>
            <p:cNvSpPr/>
            <p:nvPr/>
          </p:nvSpPr>
          <p:spPr>
            <a:xfrm>
              <a:off x="6575425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17"/>
            <p:cNvSpPr/>
            <p:nvPr/>
          </p:nvSpPr>
          <p:spPr>
            <a:xfrm>
              <a:off x="6718300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17"/>
            <p:cNvSpPr/>
            <p:nvPr/>
          </p:nvSpPr>
          <p:spPr>
            <a:xfrm>
              <a:off x="6865938" y="5270500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17"/>
            <p:cNvSpPr/>
            <p:nvPr/>
          </p:nvSpPr>
          <p:spPr>
            <a:xfrm>
              <a:off x="7005638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17"/>
            <p:cNvSpPr/>
            <p:nvPr/>
          </p:nvSpPr>
          <p:spPr>
            <a:xfrm>
              <a:off x="7153275" y="5270500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17"/>
            <p:cNvSpPr/>
            <p:nvPr/>
          </p:nvSpPr>
          <p:spPr>
            <a:xfrm>
              <a:off x="4986338" y="5443538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17"/>
            <p:cNvSpPr/>
            <p:nvPr/>
          </p:nvSpPr>
          <p:spPr>
            <a:xfrm>
              <a:off x="512286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17"/>
            <p:cNvSpPr/>
            <p:nvPr/>
          </p:nvSpPr>
          <p:spPr>
            <a:xfrm>
              <a:off x="527367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17"/>
            <p:cNvSpPr/>
            <p:nvPr/>
          </p:nvSpPr>
          <p:spPr>
            <a:xfrm>
              <a:off x="542131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17"/>
            <p:cNvSpPr/>
            <p:nvPr/>
          </p:nvSpPr>
          <p:spPr>
            <a:xfrm>
              <a:off x="5564188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17"/>
            <p:cNvSpPr/>
            <p:nvPr/>
          </p:nvSpPr>
          <p:spPr>
            <a:xfrm>
              <a:off x="571182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17"/>
            <p:cNvSpPr/>
            <p:nvPr/>
          </p:nvSpPr>
          <p:spPr>
            <a:xfrm>
              <a:off x="5851525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17"/>
            <p:cNvSpPr/>
            <p:nvPr/>
          </p:nvSpPr>
          <p:spPr>
            <a:xfrm>
              <a:off x="5999163" y="5443538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17"/>
            <p:cNvSpPr/>
            <p:nvPr/>
          </p:nvSpPr>
          <p:spPr>
            <a:xfrm>
              <a:off x="6145213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17"/>
            <p:cNvSpPr/>
            <p:nvPr/>
          </p:nvSpPr>
          <p:spPr>
            <a:xfrm>
              <a:off x="6281738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7"/>
            <p:cNvSpPr/>
            <p:nvPr/>
          </p:nvSpPr>
          <p:spPr>
            <a:xfrm>
              <a:off x="643255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7"/>
            <p:cNvSpPr/>
            <p:nvPr/>
          </p:nvSpPr>
          <p:spPr>
            <a:xfrm>
              <a:off x="6580188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17"/>
            <p:cNvSpPr/>
            <p:nvPr/>
          </p:nvSpPr>
          <p:spPr>
            <a:xfrm>
              <a:off x="6723063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17"/>
            <p:cNvSpPr/>
            <p:nvPr/>
          </p:nvSpPr>
          <p:spPr>
            <a:xfrm>
              <a:off x="687070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17"/>
            <p:cNvSpPr/>
            <p:nvPr/>
          </p:nvSpPr>
          <p:spPr>
            <a:xfrm>
              <a:off x="7010400" y="5438775"/>
              <a:ext cx="135000" cy="155700"/>
            </a:xfrm>
            <a:prstGeom prst="rect">
              <a:avLst/>
            </a:prstGeom>
            <a:solidFill>
              <a:srgbClr val="00DFDA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17"/>
            <p:cNvSpPr/>
            <p:nvPr/>
          </p:nvSpPr>
          <p:spPr>
            <a:xfrm>
              <a:off x="7158038" y="5438775"/>
              <a:ext cx="135000" cy="155700"/>
            </a:xfrm>
            <a:prstGeom prst="rect">
              <a:avLst/>
            </a:prstGeom>
            <a:solidFill>
              <a:schemeClr val="dk1"/>
            </a:solidFill>
            <a:ln w="12700" cap="sq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17"/>
            <p:cNvSpPr/>
            <p:nvPr/>
          </p:nvSpPr>
          <p:spPr>
            <a:xfrm>
              <a:off x="49863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17"/>
            <p:cNvSpPr/>
            <p:nvPr/>
          </p:nvSpPr>
          <p:spPr>
            <a:xfrm>
              <a:off x="51228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17"/>
            <p:cNvSpPr/>
            <p:nvPr/>
          </p:nvSpPr>
          <p:spPr>
            <a:xfrm>
              <a:off x="527367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17"/>
            <p:cNvSpPr/>
            <p:nvPr/>
          </p:nvSpPr>
          <p:spPr>
            <a:xfrm>
              <a:off x="542131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17"/>
            <p:cNvSpPr/>
            <p:nvPr/>
          </p:nvSpPr>
          <p:spPr>
            <a:xfrm>
              <a:off x="556418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17"/>
            <p:cNvSpPr/>
            <p:nvPr/>
          </p:nvSpPr>
          <p:spPr>
            <a:xfrm>
              <a:off x="571182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17"/>
            <p:cNvSpPr/>
            <p:nvPr/>
          </p:nvSpPr>
          <p:spPr>
            <a:xfrm>
              <a:off x="5851525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17"/>
            <p:cNvSpPr/>
            <p:nvPr/>
          </p:nvSpPr>
          <p:spPr>
            <a:xfrm>
              <a:off x="59991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17"/>
            <p:cNvSpPr/>
            <p:nvPr/>
          </p:nvSpPr>
          <p:spPr>
            <a:xfrm>
              <a:off x="614521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17"/>
            <p:cNvSpPr/>
            <p:nvPr/>
          </p:nvSpPr>
          <p:spPr>
            <a:xfrm>
              <a:off x="62817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17"/>
            <p:cNvSpPr/>
            <p:nvPr/>
          </p:nvSpPr>
          <p:spPr>
            <a:xfrm>
              <a:off x="643255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17"/>
            <p:cNvSpPr/>
            <p:nvPr/>
          </p:nvSpPr>
          <p:spPr>
            <a:xfrm>
              <a:off x="658018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17"/>
            <p:cNvSpPr/>
            <p:nvPr/>
          </p:nvSpPr>
          <p:spPr>
            <a:xfrm>
              <a:off x="6723063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17"/>
            <p:cNvSpPr/>
            <p:nvPr/>
          </p:nvSpPr>
          <p:spPr>
            <a:xfrm>
              <a:off x="687070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17"/>
            <p:cNvSpPr/>
            <p:nvPr/>
          </p:nvSpPr>
          <p:spPr>
            <a:xfrm>
              <a:off x="7010400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17"/>
            <p:cNvSpPr/>
            <p:nvPr/>
          </p:nvSpPr>
          <p:spPr>
            <a:xfrm>
              <a:off x="7158038" y="5608638"/>
              <a:ext cx="135000" cy="155700"/>
            </a:xfrm>
            <a:prstGeom prst="rect">
              <a:avLst/>
            </a:prstGeom>
            <a:solidFill>
              <a:srgbClr val="3AFE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117"/>
          <p:cNvSpPr/>
          <p:nvPr/>
        </p:nvSpPr>
        <p:spPr>
          <a:xfrm>
            <a:off x="5133975" y="3960019"/>
            <a:ext cx="135000" cy="116700"/>
          </a:xfrm>
          <a:prstGeom prst="rect">
            <a:avLst/>
          </a:prstGeom>
          <a:solidFill>
            <a:schemeClr val="dk1"/>
          </a:solidFill>
          <a:ln w="127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8"/>
          <p:cNvSpPr txBox="1">
            <a:spLocks noGrp="1"/>
          </p:cNvSpPr>
          <p:nvPr>
            <p:ph type="title"/>
          </p:nvPr>
        </p:nvSpPr>
        <p:spPr>
          <a:xfrm>
            <a:off x="266700" y="434578"/>
            <a:ext cx="77724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/>
              <a:t>Mapping</a:t>
            </a:r>
            <a:endParaRPr/>
          </a:p>
        </p:txBody>
      </p:sp>
      <p:pic>
        <p:nvPicPr>
          <p:cNvPr id="1162" name="Google Shape;1162;p118" descr="tex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8050" y="1295400"/>
            <a:ext cx="3509962" cy="35099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9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Issues</a:t>
            </a:r>
            <a:endParaRPr/>
          </a:p>
        </p:txBody>
      </p:sp>
      <p:sp>
        <p:nvSpPr>
          <p:cNvPr id="1168" name="Google Shape;1168;p119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4235400" cy="36576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/>
            </a:outerShdw>
          </a:effectLst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Shadows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Participating media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Subsurface scattering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Motion blur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Camera models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BF02"/>
              </a:buClr>
              <a:buSzPts val="2700"/>
              <a:buFont typeface="Arial"/>
              <a:buNone/>
            </a:pPr>
            <a:r>
              <a:rPr lang="en" sz="2700"/>
              <a:t>Etc.</a:t>
            </a:r>
            <a:endParaRPr/>
          </a:p>
        </p:txBody>
      </p:sp>
      <p:pic>
        <p:nvPicPr>
          <p:cNvPr id="1169" name="Google Shape;1169;p119" descr="File:Blender2.65 motion bl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051" y="1359018"/>
            <a:ext cx="4705223" cy="33685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0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Final Result</a:t>
            </a:r>
            <a:endParaRPr/>
          </a:p>
        </p:txBody>
      </p:sp>
      <p:pic>
        <p:nvPicPr>
          <p:cNvPr id="1175" name="Google Shape;1175;p120" descr="12b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08100" y="1257300"/>
            <a:ext cx="6502500" cy="365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5791" dir="2021404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21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Academic about all this?</a:t>
            </a:r>
            <a:endParaRPr/>
          </a:p>
        </p:txBody>
      </p:sp>
      <p:sp>
        <p:nvSpPr>
          <p:cNvPr id="1181" name="Google Shape;1181;p121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full collection of techniques and “hacks” known to the industry?  </a:t>
            </a:r>
            <a:r>
              <a:rPr lang="en" sz="2200" dirty="0" smtClean="0"/>
              <a:t>No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history of the techniques?  </a:t>
            </a:r>
            <a:r>
              <a:rPr lang="en" sz="2200" dirty="0" smtClean="0"/>
              <a:t>No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The skill of getting code working?  </a:t>
            </a:r>
            <a:r>
              <a:rPr lang="en" sz="2200" dirty="0" smtClean="0"/>
              <a:t>No</a:t>
            </a:r>
            <a:endParaRPr sz="22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Well-understood math concepts that separate graphics from other programming?  That’s </a:t>
            </a:r>
            <a:r>
              <a:rPr lang="en" sz="2200" dirty="0" smtClean="0"/>
              <a:t>better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dirty="0"/>
              <a:t>Tying into graphics research </a:t>
            </a:r>
            <a:r>
              <a:rPr lang="en" sz="2200" dirty="0" smtClean="0"/>
              <a:t>sometimes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3"/>
          <p:cNvSpPr txBox="1">
            <a:spLocks noGrp="1"/>
          </p:cNvSpPr>
          <p:nvPr>
            <p:ph type="title"/>
          </p:nvPr>
        </p:nvSpPr>
        <p:spPr>
          <a:xfrm>
            <a:off x="260350" y="228600"/>
            <a:ext cx="8578800" cy="857400"/>
          </a:xfrm>
          <a:prstGeom prst="rect">
            <a:avLst/>
          </a:prstGeom>
        </p:spPr>
        <p:txBody>
          <a:bodyPr spcFirstLastPara="1" wrap="square" lIns="90475" tIns="44450" rIns="90475" bIns="444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 Session This Week</a:t>
            </a:r>
            <a:endParaRPr dirty="0"/>
          </a:p>
        </p:txBody>
      </p:sp>
      <p:sp>
        <p:nvSpPr>
          <p:cNvPr id="1193" name="Google Shape;1193;p123"/>
          <p:cNvSpPr txBox="1">
            <a:spLocks noGrp="1"/>
          </p:cNvSpPr>
          <p:nvPr>
            <p:ph type="body" idx="1"/>
          </p:nvPr>
        </p:nvSpPr>
        <p:spPr>
          <a:xfrm>
            <a:off x="247650" y="1257300"/>
            <a:ext cx="8625000" cy="3657600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 smtClean="0"/>
              <a:t>Following topics are on TA Session agenda:</a:t>
            </a:r>
          </a:p>
          <a:p>
            <a:pPr indent="-457200"/>
            <a:r>
              <a:rPr lang="en-US" sz="2000" dirty="0"/>
              <a:t>Walkthrough of Piazza and how the class intends to use </a:t>
            </a:r>
            <a:r>
              <a:rPr lang="en-US" sz="2000" dirty="0" smtClean="0"/>
              <a:t>it</a:t>
            </a:r>
          </a:p>
          <a:p>
            <a:pPr lvl="0" indent="-457200"/>
            <a:r>
              <a:rPr lang="en-US" sz="2000" dirty="0"/>
              <a:t>Walkthrough of Github</a:t>
            </a:r>
          </a:p>
          <a:p>
            <a:pPr lvl="0" indent="-457200"/>
            <a:r>
              <a:rPr lang="en-US" sz="2000" dirty="0"/>
              <a:t>Discuss first project </a:t>
            </a:r>
            <a:r>
              <a:rPr lang="en-US" sz="2000" dirty="0" smtClean="0"/>
              <a:t>assignment</a:t>
            </a:r>
            <a:br>
              <a:rPr lang="en-US" sz="2000" dirty="0" smtClean="0"/>
            </a:br>
            <a:r>
              <a:rPr lang="en-US" sz="1800" u="sng" dirty="0">
                <a:hlinkClick r:id="rId3"/>
              </a:rPr>
              <a:t>https://classroom.github.com/a/PiJBdlUg</a:t>
            </a:r>
            <a:endParaRPr lang="en-US" sz="1800" dirty="0"/>
          </a:p>
          <a:p>
            <a:pPr indent="-457200"/>
            <a:r>
              <a:rPr lang="en-US" sz="2000" dirty="0"/>
              <a:t>Introduction to JavaScript and </a:t>
            </a:r>
            <a:r>
              <a:rPr lang="en-US" sz="2000" dirty="0" err="1"/>
              <a:t>WebGL</a:t>
            </a:r>
            <a:endParaRPr lang="en-US" sz="2000" dirty="0"/>
          </a:p>
          <a:p>
            <a:pPr indent="-457200"/>
            <a:r>
              <a:rPr lang="en-US" sz="2000" dirty="0"/>
              <a:t>Grading criteria for projects</a:t>
            </a:r>
          </a:p>
          <a:p>
            <a:pPr indent="-457200"/>
            <a:r>
              <a:rPr lang="en-US" sz="2000" dirty="0"/>
              <a:t>Intro to linear algebra and matrices</a:t>
            </a:r>
          </a:p>
          <a:p>
            <a:pPr indent="-457200"/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089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ggraph04-course">
  <a:themeElements>
    <a:clrScheme name="">
      <a:dk1>
        <a:srgbClr val="000000"/>
      </a:dk1>
      <a:lt1>
        <a:srgbClr val="FFFFFF"/>
      </a:lt1>
      <a:dk2>
        <a:srgbClr val="063DE8"/>
      </a:dk2>
      <a:lt2>
        <a:srgbClr val="FAFD00"/>
      </a:lt2>
      <a:accent1>
        <a:srgbClr val="00B7A5"/>
      </a:accent1>
      <a:accent2>
        <a:srgbClr val="D93192"/>
      </a:accent2>
      <a:accent3>
        <a:srgbClr val="AAAFF2"/>
      </a:accent3>
      <a:accent4>
        <a:srgbClr val="DADADA"/>
      </a:accent4>
      <a:accent5>
        <a:srgbClr val="AAD8CF"/>
      </a:accent5>
      <a:accent6>
        <a:srgbClr val="C42B84"/>
      </a:accent6>
      <a:hlink>
        <a:srgbClr val="FE9B03"/>
      </a:hlink>
      <a:folHlink>
        <a:srgbClr val="114F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1840</Words>
  <Application>Microsoft Office PowerPoint</Application>
  <PresentationFormat>On-screen Show (16:9)</PresentationFormat>
  <Paragraphs>471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Open Sans</vt:lpstr>
      <vt:lpstr>Comic Sans MS</vt:lpstr>
      <vt:lpstr>Arial</vt:lpstr>
      <vt:lpstr>Times New Roman</vt:lpstr>
      <vt:lpstr>Book Antiqua</vt:lpstr>
      <vt:lpstr>Simple Light</vt:lpstr>
      <vt:lpstr>siggraph04-course</vt:lpstr>
      <vt:lpstr>CS 174A – Fall 2019 Introduction to Computer Graphics</vt:lpstr>
      <vt:lpstr>Instructor &amp; TAs</vt:lpstr>
      <vt:lpstr>Contact Protocol</vt:lpstr>
      <vt:lpstr>Sign up at the class site on Piazza:</vt:lpstr>
      <vt:lpstr>Purpose of Class</vt:lpstr>
      <vt:lpstr>Textbook (Optional)</vt:lpstr>
      <vt:lpstr>Textbook</vt:lpstr>
      <vt:lpstr>Course Administration</vt:lpstr>
      <vt:lpstr>Course Administration (contd.)</vt:lpstr>
      <vt:lpstr>Course Administration (contd.)</vt:lpstr>
      <vt:lpstr>Programming Assignments</vt:lpstr>
      <vt:lpstr>Programming Assignments</vt:lpstr>
      <vt:lpstr>Team Project (600 points)</vt:lpstr>
      <vt:lpstr>Team Project</vt:lpstr>
      <vt:lpstr>Individual Project Examples</vt:lpstr>
      <vt:lpstr>TA Sections</vt:lpstr>
      <vt:lpstr>Mathematics of Computer Graphics</vt:lpstr>
      <vt:lpstr>Typical Comments  From Prior 174A Course Offerings</vt:lpstr>
      <vt:lpstr>Remember:</vt:lpstr>
      <vt:lpstr>Remember</vt:lpstr>
      <vt:lpstr>Detailed Class Schedule</vt:lpstr>
      <vt:lpstr>Computer Graphics</vt:lpstr>
      <vt:lpstr>Applications of CG</vt:lpstr>
      <vt:lpstr>Motivation/local history</vt:lpstr>
      <vt:lpstr>History</vt:lpstr>
      <vt:lpstr>History</vt:lpstr>
      <vt:lpstr>Genesis of Computer Graphics and Interactive Techniques</vt:lpstr>
      <vt:lpstr>Trivia</vt:lpstr>
      <vt:lpstr>Trivia</vt:lpstr>
      <vt:lpstr>Trivia</vt:lpstr>
      <vt:lpstr>The First Computer Game?</vt:lpstr>
      <vt:lpstr>The First “Computer” Game – 1958 !!</vt:lpstr>
      <vt:lpstr>Metal Gear  Solid 4</vt:lpstr>
      <vt:lpstr>Games</vt:lpstr>
      <vt:lpstr>Movies</vt:lpstr>
      <vt:lpstr>Movies</vt:lpstr>
      <vt:lpstr>Movies</vt:lpstr>
      <vt:lpstr>Movies</vt:lpstr>
      <vt:lpstr>Digital Compositing</vt:lpstr>
      <vt:lpstr>Digital compositing</vt:lpstr>
      <vt:lpstr>Digital Compositing</vt:lpstr>
      <vt:lpstr>Cartoons</vt:lpstr>
      <vt:lpstr>Computer-Aided Design</vt:lpstr>
      <vt:lpstr> Modeling Clay</vt:lpstr>
      <vt:lpstr>Computer-Aided Design</vt:lpstr>
      <vt:lpstr>Visualization: Scientific</vt:lpstr>
      <vt:lpstr>Visualization: Architectural</vt:lpstr>
      <vt:lpstr>Visualization: Info</vt:lpstr>
      <vt:lpstr>Graphical User Interfaces</vt:lpstr>
      <vt:lpstr>Art</vt:lpstr>
      <vt:lpstr>Digital Art</vt:lpstr>
      <vt:lpstr>Digital Art</vt:lpstr>
      <vt:lpstr>Basic Elements</vt:lpstr>
      <vt:lpstr>Basic Elements</vt:lpstr>
      <vt:lpstr>Modeling</vt:lpstr>
      <vt:lpstr>Rendering</vt:lpstr>
      <vt:lpstr>Animation</vt:lpstr>
      <vt:lpstr>Modeling</vt:lpstr>
      <vt:lpstr>Modeling</vt:lpstr>
      <vt:lpstr>Modeling</vt:lpstr>
      <vt:lpstr>Scanning Shapes</vt:lpstr>
      <vt:lpstr>Plant Modeling</vt:lpstr>
      <vt:lpstr>Plant Modeling</vt:lpstr>
      <vt:lpstr>Rendering</vt:lpstr>
      <vt:lpstr>Camera Model</vt:lpstr>
      <vt:lpstr>Rendering</vt:lpstr>
      <vt:lpstr>Reflectance Modeling</vt:lpstr>
      <vt:lpstr>Complex Reflectance</vt:lpstr>
      <vt:lpstr>Subsurface Scattering</vt:lpstr>
      <vt:lpstr>Texture</vt:lpstr>
      <vt:lpstr>Non-Photorealistic Rendering</vt:lpstr>
      <vt:lpstr>Rendering: Information</vt:lpstr>
      <vt:lpstr>Animation</vt:lpstr>
      <vt:lpstr>Animation</vt:lpstr>
      <vt:lpstr>Animation</vt:lpstr>
      <vt:lpstr>Animating Golem in LOTR</vt:lpstr>
      <vt:lpstr>Animation</vt:lpstr>
      <vt:lpstr>Animation</vt:lpstr>
      <vt:lpstr>Cloth Simulation</vt:lpstr>
      <vt:lpstr>Animation</vt:lpstr>
      <vt:lpstr>Fluid Simulation</vt:lpstr>
      <vt:lpstr>Smoke Simulation</vt:lpstr>
      <vt:lpstr>Animation</vt:lpstr>
      <vt:lpstr>Reality is *Very* Complex</vt:lpstr>
      <vt:lpstr>Reality is *Very* Complex</vt:lpstr>
      <vt:lpstr>Reality is *Very* Complex</vt:lpstr>
      <vt:lpstr>Modeling Transformations</vt:lpstr>
      <vt:lpstr>Viewing</vt:lpstr>
      <vt:lpstr>Clipping</vt:lpstr>
      <vt:lpstr>Visibility</vt:lpstr>
      <vt:lpstr>Illumination</vt:lpstr>
      <vt:lpstr>Shading</vt:lpstr>
      <vt:lpstr>Rasterization</vt:lpstr>
      <vt:lpstr>Texture Mapping</vt:lpstr>
      <vt:lpstr>Other Issues</vt:lpstr>
      <vt:lpstr>A Final Result</vt:lpstr>
      <vt:lpstr>What is Academic about all this?</vt:lpstr>
      <vt:lpstr>TA Session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up at the class site on Piazza:</dc:title>
  <dc:creator>Asish Law</dc:creator>
  <cp:lastModifiedBy>Asish Law</cp:lastModifiedBy>
  <cp:revision>41</cp:revision>
  <dcterms:modified xsi:type="dcterms:W3CDTF">2019-09-27T19:06:54Z</dcterms:modified>
</cp:coreProperties>
</file>